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9" r:id="rId5"/>
  </p:sldMasterIdLst>
  <p:notesMasterIdLst>
    <p:notesMasterId r:id="rId21"/>
  </p:notesMasterIdLst>
  <p:handoutMasterIdLst>
    <p:handoutMasterId r:id="rId22"/>
  </p:handoutMasterIdLst>
  <p:sldIdLst>
    <p:sldId id="378" r:id="rId6"/>
    <p:sldId id="432" r:id="rId7"/>
    <p:sldId id="434" r:id="rId8"/>
    <p:sldId id="2147374230" r:id="rId9"/>
    <p:sldId id="2147374231" r:id="rId10"/>
    <p:sldId id="2147374238" r:id="rId11"/>
    <p:sldId id="2147374232" r:id="rId12"/>
    <p:sldId id="1539" r:id="rId13"/>
    <p:sldId id="2147374233" r:id="rId14"/>
    <p:sldId id="2147374239" r:id="rId15"/>
    <p:sldId id="2147374240" r:id="rId16"/>
    <p:sldId id="2147374234" r:id="rId17"/>
    <p:sldId id="2147374242" r:id="rId18"/>
    <p:sldId id="2147374235" r:id="rId19"/>
    <p:sldId id="2147374236" r:id="rId20"/>
  </p:sldIdLst>
  <p:sldSz cx="12192000" cy="6858000"/>
  <p:notesSz cx="6669088"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B633C-530C-4066-B463-E421B38F5FC8}" v="1" dt="2024-04-08T13:14:11.7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1" autoAdjust="0"/>
    <p:restoredTop sz="96240" autoAdjust="0"/>
  </p:normalViewPr>
  <p:slideViewPr>
    <p:cSldViewPr snapToObjects="1" showGuides="1">
      <p:cViewPr varScale="1">
        <p:scale>
          <a:sx n="112" d="100"/>
          <a:sy n="112" d="100"/>
        </p:scale>
        <p:origin x="726" y="78"/>
      </p:cViewPr>
      <p:guideLst>
        <p:guide orient="horz" pos="2160"/>
        <p:guide pos="3840"/>
      </p:guideLst>
    </p:cSldViewPr>
  </p:slideViewPr>
  <p:notesTextViewPr>
    <p:cViewPr>
      <p:scale>
        <a:sx n="1" d="1"/>
        <a:sy n="1" d="1"/>
      </p:scale>
      <p:origin x="0" y="0"/>
    </p:cViewPr>
  </p:notesTextViewPr>
  <p:sorterViewPr>
    <p:cViewPr varScale="1">
      <p:scale>
        <a:sx n="1" d="1"/>
        <a:sy n="1" d="1"/>
      </p:scale>
      <p:origin x="0" y="-1304"/>
    </p:cViewPr>
  </p:sorter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ruyelle" userId="566643ca-5417-4a84-a12a-a7b128d6884c" providerId="ADAL" clId="{FCEB633C-530C-4066-B463-E421B38F5FC8}"/>
    <pc:docChg chg="addSld modSld">
      <pc:chgData name="Max Gruyelle" userId="566643ca-5417-4a84-a12a-a7b128d6884c" providerId="ADAL" clId="{FCEB633C-530C-4066-B463-E421B38F5FC8}" dt="2024-04-08T13:22:19.571" v="13"/>
      <pc:docMkLst>
        <pc:docMk/>
      </pc:docMkLst>
      <pc:sldChg chg="modSp mod">
        <pc:chgData name="Max Gruyelle" userId="566643ca-5417-4a84-a12a-a7b128d6884c" providerId="ADAL" clId="{FCEB633C-530C-4066-B463-E421B38F5FC8}" dt="2024-04-08T13:22:19.571" v="13"/>
        <pc:sldMkLst>
          <pc:docMk/>
          <pc:sldMk cId="1913814810" sldId="432"/>
        </pc:sldMkLst>
        <pc:spChg chg="mod">
          <ac:chgData name="Max Gruyelle" userId="566643ca-5417-4a84-a12a-a7b128d6884c" providerId="ADAL" clId="{FCEB633C-530C-4066-B463-E421B38F5FC8}" dt="2024-04-08T13:22:19.571" v="13"/>
          <ac:spMkLst>
            <pc:docMk/>
            <pc:sldMk cId="1913814810" sldId="432"/>
            <ac:spMk id="3" creationId="{00000000-0000-0000-0000-000000000000}"/>
          </ac:spMkLst>
        </pc:spChg>
      </pc:sldChg>
      <pc:sldChg chg="modSp mod">
        <pc:chgData name="Max Gruyelle" userId="566643ca-5417-4a84-a12a-a7b128d6884c" providerId="ADAL" clId="{FCEB633C-530C-4066-B463-E421B38F5FC8}" dt="2024-04-08T13:14:05.661" v="1" actId="14100"/>
        <pc:sldMkLst>
          <pc:docMk/>
          <pc:sldMk cId="295642357" sldId="2147374234"/>
        </pc:sldMkLst>
        <pc:spChg chg="mod">
          <ac:chgData name="Max Gruyelle" userId="566643ca-5417-4a84-a12a-a7b128d6884c" providerId="ADAL" clId="{FCEB633C-530C-4066-B463-E421B38F5FC8}" dt="2024-04-08T13:14:05.661" v="1" actId="14100"/>
          <ac:spMkLst>
            <pc:docMk/>
            <pc:sldMk cId="295642357" sldId="2147374234"/>
            <ac:spMk id="8" creationId="{AE7B9992-1EAE-B0AC-F0A8-132F7BB3393B}"/>
          </ac:spMkLst>
        </pc:spChg>
      </pc:sldChg>
      <pc:sldChg chg="modSp add mod">
        <pc:chgData name="Max Gruyelle" userId="566643ca-5417-4a84-a12a-a7b128d6884c" providerId="ADAL" clId="{FCEB633C-530C-4066-B463-E421B38F5FC8}" dt="2024-04-08T13:14:54.553" v="10" actId="113"/>
        <pc:sldMkLst>
          <pc:docMk/>
          <pc:sldMk cId="2219622449" sldId="2147374242"/>
        </pc:sldMkLst>
        <pc:spChg chg="mod">
          <ac:chgData name="Max Gruyelle" userId="566643ca-5417-4a84-a12a-a7b128d6884c" providerId="ADAL" clId="{FCEB633C-530C-4066-B463-E421B38F5FC8}" dt="2024-04-08T13:14:25.421" v="4" actId="14100"/>
          <ac:spMkLst>
            <pc:docMk/>
            <pc:sldMk cId="2219622449" sldId="2147374242"/>
            <ac:spMk id="6" creationId="{F9D47542-59A0-32C6-1E5D-40B818C516CA}"/>
          </ac:spMkLst>
        </pc:spChg>
        <pc:spChg chg="mod">
          <ac:chgData name="Max Gruyelle" userId="566643ca-5417-4a84-a12a-a7b128d6884c" providerId="ADAL" clId="{FCEB633C-530C-4066-B463-E421B38F5FC8}" dt="2024-04-08T13:14:54.553" v="10" actId="113"/>
          <ac:spMkLst>
            <pc:docMk/>
            <pc:sldMk cId="2219622449" sldId="2147374242"/>
            <ac:spMk id="7" creationId="{DC4DFFB7-5231-B20F-488C-D19C119939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777607" y="1"/>
            <a:ext cx="2889938" cy="490489"/>
          </a:xfrm>
          <a:prstGeom prst="rect">
            <a:avLst/>
          </a:prstGeom>
        </p:spPr>
        <p:txBody>
          <a:bodyPr vert="horz" lIns="90582" tIns="45291" rIns="90582" bIns="45291" rtlCol="0"/>
          <a:lstStyle>
            <a:lvl1pPr algn="r">
              <a:defRPr sz="1200"/>
            </a:lvl1pPr>
          </a:lstStyle>
          <a:p>
            <a:fld id="{F05B5FA7-3AF3-3E44-8E69-A66D8F16ACCA}"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777607" y="9285337"/>
            <a:ext cx="2889938" cy="490488"/>
          </a:xfrm>
          <a:prstGeom prst="rect">
            <a:avLst/>
          </a:prstGeom>
        </p:spPr>
        <p:txBody>
          <a:bodyPr vert="horz" lIns="90582" tIns="45291" rIns="90582" bIns="45291" rtlCol="0" anchor="b"/>
          <a:lstStyle>
            <a:lvl1pPr algn="r">
              <a:defRPr sz="1200"/>
            </a:lvl1pPr>
          </a:lstStyle>
          <a:p>
            <a:fld id="{0E7A9EBE-F62A-2345-B6F5-10DD0B592968}" type="slidenum">
              <a:rPr lang="fr-FR" smtClean="0"/>
              <a:t>‹N°›</a:t>
            </a:fld>
            <a:endParaRPr lang="fr-FR"/>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0489"/>
          </a:xfrm>
          <a:prstGeom prst="rect">
            <a:avLst/>
          </a:prstGeom>
        </p:spPr>
        <p:txBody>
          <a:bodyPr vert="horz" lIns="90582" tIns="45291" rIns="90582" bIns="45291" rtlCol="0"/>
          <a:lstStyle>
            <a:lvl1pPr algn="r">
              <a:defRPr sz="1200"/>
            </a:lvl1pPr>
          </a:lstStyle>
          <a:p>
            <a:fld id="{687DD904-E2EF-4109-85E4-34360EE3BC2D}"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400050" y="1220788"/>
            <a:ext cx="5868988" cy="3300412"/>
          </a:xfrm>
          <a:prstGeom prst="rect">
            <a:avLst/>
          </a:prstGeom>
          <a:noFill/>
          <a:ln w="12700">
            <a:solidFill>
              <a:prstClr val="black"/>
            </a:solidFill>
          </a:ln>
        </p:spPr>
        <p:txBody>
          <a:bodyPr vert="horz" lIns="90582" tIns="45291" rIns="90582" bIns="45291" rtlCol="0" anchor="ctr"/>
          <a:lstStyle/>
          <a:p>
            <a:endParaRPr lang="fr-FR"/>
          </a:p>
        </p:txBody>
      </p:sp>
      <p:sp>
        <p:nvSpPr>
          <p:cNvPr id="5" name="Espace réservé des commentaires 4"/>
          <p:cNvSpPr>
            <a:spLocks noGrp="1"/>
          </p:cNvSpPr>
          <p:nvPr>
            <p:ph type="body" sz="quarter" idx="3"/>
          </p:nvPr>
        </p:nvSpPr>
        <p:spPr>
          <a:xfrm>
            <a:off x="666909" y="4704616"/>
            <a:ext cx="5335270" cy="3849231"/>
          </a:xfrm>
          <a:prstGeom prst="rect">
            <a:avLst/>
          </a:prstGeom>
        </p:spPr>
        <p:txBody>
          <a:bodyPr vert="horz" lIns="90582" tIns="45291" rIns="90582" bIns="4529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85337"/>
            <a:ext cx="2889938" cy="490488"/>
          </a:xfrm>
          <a:prstGeom prst="rect">
            <a:avLst/>
          </a:prstGeom>
        </p:spPr>
        <p:txBody>
          <a:bodyPr vert="horz" lIns="90582" tIns="45291" rIns="90582" bIns="45291" rtlCol="0" anchor="b"/>
          <a:lstStyle>
            <a:lvl1pPr algn="r">
              <a:defRPr sz="1200"/>
            </a:lvl1pPr>
          </a:lstStyle>
          <a:p>
            <a:fld id="{AFD31771-BB1F-4224-BB36-D91542650C19}" type="slidenum">
              <a:rPr lang="fr-FR" smtClean="0"/>
              <a:t>‹N°›</a:t>
            </a:fld>
            <a:endParaRPr lang="fr-FR"/>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a:t>
            </a:fld>
            <a:endParaRPr lang="fr-FR"/>
          </a:p>
        </p:txBody>
      </p:sp>
    </p:spTree>
    <p:extLst>
      <p:ext uri="{BB962C8B-B14F-4D97-AF65-F5344CB8AC3E}">
        <p14:creationId xmlns:p14="http://schemas.microsoft.com/office/powerpoint/2010/main" val="166010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10</a:t>
            </a:fld>
            <a:endParaRPr lang="fr-FR"/>
          </a:p>
        </p:txBody>
      </p:sp>
    </p:spTree>
    <p:extLst>
      <p:ext uri="{BB962C8B-B14F-4D97-AF65-F5344CB8AC3E}">
        <p14:creationId xmlns:p14="http://schemas.microsoft.com/office/powerpoint/2010/main" val="22490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11</a:t>
            </a:fld>
            <a:endParaRPr lang="fr-FR"/>
          </a:p>
        </p:txBody>
      </p:sp>
    </p:spTree>
    <p:extLst>
      <p:ext uri="{BB962C8B-B14F-4D97-AF65-F5344CB8AC3E}">
        <p14:creationId xmlns:p14="http://schemas.microsoft.com/office/powerpoint/2010/main" val="89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Pourquoi ce territoire ?</a:t>
            </a:r>
          </a:p>
          <a:p>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En tant que créateur de solutions de gestion dans le cloud, nous sommes convaincus que le </a:t>
            </a:r>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numérique est un formidable levier de développement, d’éducation, d’insertion</a:t>
            </a:r>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 pour toutes nos parties prenantes (collaborateurs, clients, communautés locales…). Pour autant, il existe encore une fracture numérique importante en France et dans le monde, et l’impact environnemental du numérique est encore mal évalué.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43A8C72-0630-CD44-A8DF-BE4E040D82B1}" type="slidenum">
              <a:rPr lang="fr-FR" smtClean="0"/>
              <a:t>2</a:t>
            </a:fld>
            <a:endParaRPr lang="fr-FR"/>
          </a:p>
        </p:txBody>
      </p:sp>
    </p:spTree>
    <p:extLst>
      <p:ext uri="{BB962C8B-B14F-4D97-AF65-F5344CB8AC3E}">
        <p14:creationId xmlns:p14="http://schemas.microsoft.com/office/powerpoint/2010/main" val="378907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A8C72-0630-CD44-A8DF-BE4E040D82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02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4</a:t>
            </a:fld>
            <a:endParaRPr lang="fr-FR"/>
          </a:p>
        </p:txBody>
      </p:sp>
    </p:spTree>
    <p:extLst>
      <p:ext uri="{BB962C8B-B14F-4D97-AF65-F5344CB8AC3E}">
        <p14:creationId xmlns:p14="http://schemas.microsoft.com/office/powerpoint/2010/main" val="297000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82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6</a:t>
            </a:fld>
            <a:endParaRPr lang="fr-FR"/>
          </a:p>
        </p:txBody>
      </p:sp>
    </p:spTree>
    <p:extLst>
      <p:ext uri="{BB962C8B-B14F-4D97-AF65-F5344CB8AC3E}">
        <p14:creationId xmlns:p14="http://schemas.microsoft.com/office/powerpoint/2010/main" val="34161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nSpc>
                <a:spcPct val="107000"/>
              </a:lnSpc>
              <a:spcAft>
                <a:spcPts val="800"/>
              </a:spcAft>
              <a:buFont typeface="Courier New,monospace"/>
              <a:buChar char="o"/>
              <a:defRPr/>
            </a:pPr>
            <a:r>
              <a:rPr lang="fr-FR" b="1">
                <a:solidFill>
                  <a:prstClr val="white"/>
                </a:solidFill>
              </a:rPr>
              <a:t>15 ans</a:t>
            </a:r>
            <a:r>
              <a:rPr lang="fr-FR">
                <a:solidFill>
                  <a:prstClr val="white"/>
                </a:solidFill>
              </a:rPr>
              <a:t> de dialogue social et d'accords avec des mesures à destination des équipes</a:t>
            </a:r>
          </a:p>
          <a:p>
            <a:pPr marL="285750" indent="-285750" algn="just">
              <a:lnSpc>
                <a:spcPct val="107000"/>
              </a:lnSpc>
              <a:spcAft>
                <a:spcPts val="800"/>
              </a:spcAft>
              <a:buFont typeface="Courier New,monospace"/>
              <a:buChar char="o"/>
              <a:defRPr/>
            </a:pPr>
            <a:r>
              <a:rPr lang="fr-FR">
                <a:solidFill>
                  <a:prstClr val="white"/>
                </a:solidFill>
              </a:rPr>
              <a:t>+ de</a:t>
            </a:r>
            <a:r>
              <a:rPr lang="fr-FR" b="1">
                <a:solidFill>
                  <a:prstClr val="white"/>
                </a:solidFill>
              </a:rPr>
              <a:t> 20 </a:t>
            </a:r>
            <a:r>
              <a:rPr lang="fr-FR">
                <a:solidFill>
                  <a:prstClr val="white"/>
                </a:solidFill>
              </a:rPr>
              <a:t>Correspondants Handicap et + de </a:t>
            </a:r>
            <a:r>
              <a:rPr lang="fr-FR" b="1">
                <a:solidFill>
                  <a:prstClr val="white"/>
                </a:solidFill>
              </a:rPr>
              <a:t>400 </a:t>
            </a:r>
            <a:r>
              <a:rPr lang="fr-FR">
                <a:solidFill>
                  <a:prstClr val="white"/>
                </a:solidFill>
              </a:rPr>
              <a:t>membres du Cegid GEN avec plan d'action associé </a:t>
            </a:r>
            <a:endParaRPr lang="en-US">
              <a:solidFill>
                <a:prstClr val="white"/>
              </a:solidFill>
            </a:endParaRPr>
          </a:p>
          <a:p>
            <a:pPr algn="just">
              <a:lnSpc>
                <a:spcPct val="107000"/>
              </a:lnSpc>
              <a:spcAft>
                <a:spcPts val="800"/>
              </a:spcAft>
              <a:defRPr/>
            </a:pPr>
            <a:endParaRPr lang="fr-FR">
              <a:solidFill>
                <a:prstClr val="white"/>
              </a:solidFill>
            </a:endParaRPr>
          </a:p>
          <a:p>
            <a:pPr marL="285750" indent="-285750" algn="just">
              <a:lnSpc>
                <a:spcPct val="107000"/>
              </a:lnSpc>
              <a:spcAft>
                <a:spcPts val="800"/>
              </a:spcAft>
              <a:buFont typeface="Courier New,monospace"/>
              <a:buChar char="o"/>
              <a:defRPr/>
            </a:pPr>
            <a:r>
              <a:rPr lang="fr-FR" b="1">
                <a:solidFill>
                  <a:prstClr val="white"/>
                </a:solidFill>
              </a:rPr>
              <a:t>88%</a:t>
            </a:r>
            <a:r>
              <a:rPr lang="fr-FR">
                <a:solidFill>
                  <a:prstClr val="white"/>
                </a:solidFill>
              </a:rPr>
              <a:t> de nos équipes sont satisfaites de la politique D&amp;I </a:t>
            </a:r>
            <a:r>
              <a:rPr lang="fr-FR" i="1">
                <a:solidFill>
                  <a:prstClr val="white"/>
                </a:solidFill>
              </a:rPr>
              <a:t>(enquête EVP Nov. 2022) ; </a:t>
            </a:r>
            <a:endParaRPr lang="fr-FR"/>
          </a:p>
          <a:p>
            <a:pPr>
              <a:lnSpc>
                <a:spcPct val="107000"/>
              </a:lnSpc>
              <a:spcAft>
                <a:spcPts val="800"/>
              </a:spcAft>
              <a:defRPr/>
            </a:pPr>
            <a:endParaRPr lang="fr-FR" sz="1200">
              <a:solidFill>
                <a:prstClr val="white"/>
              </a:solidFill>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prstClr val="white"/>
              </a:solidFill>
              <a:latin typeface="Segoe UI"/>
              <a:cs typeface="Segoe UI"/>
            </a:endParaRPr>
          </a:p>
          <a:p>
            <a:pPr>
              <a:defRPr/>
            </a:pPr>
            <a:endParaRPr lang="fr-FR" sz="1200">
              <a:solidFill>
                <a:prstClr val="white"/>
              </a:solidFill>
              <a:cs typeface="Segoe UI"/>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sz="1200">
              <a:solidFill>
                <a:prstClr val="white"/>
              </a:solidFill>
              <a:latin typeface="Segoe UI"/>
              <a:cs typeface="Segoe UI"/>
            </a:endParaRPr>
          </a:p>
          <a:p>
            <a:pPr marL="742950" lvl="1" indent="-285750">
              <a:lnSpc>
                <a:spcPct val="107000"/>
              </a:lnSpc>
              <a:spcAft>
                <a:spcPts val="800"/>
              </a:spcAft>
              <a:buFont typeface="Wingdings,Sans-Serif"/>
              <a:buChar char="ü"/>
            </a:pPr>
            <a:r>
              <a:rPr lang="fr-FR" i="1"/>
              <a:t>Proposer un programme tremplin afin d'encourager les femmes à devenir managers</a:t>
            </a:r>
            <a:endParaRPr lang="en-US"/>
          </a:p>
          <a:p>
            <a:pPr marL="742950" lvl="1" indent="-285750">
              <a:lnSpc>
                <a:spcPct val="107000"/>
              </a:lnSpc>
              <a:spcAft>
                <a:spcPts val="800"/>
              </a:spcAft>
              <a:buFont typeface="Wingdings,Sans-Serif"/>
              <a:buChar char="ü"/>
            </a:pPr>
            <a:r>
              <a:rPr lang="fr-FR" i="1"/>
              <a:t>Développer des actions de recrutement ciblées pour + de femmes sur nos métiers techniques</a:t>
            </a:r>
            <a:endParaRPr lang="en-US"/>
          </a:p>
          <a:p>
            <a:pPr marL="742950" lvl="1" indent="-285750">
              <a:lnSpc>
                <a:spcPct val="107000"/>
              </a:lnSpc>
              <a:spcAft>
                <a:spcPts val="800"/>
              </a:spcAft>
              <a:buFont typeface="Wingdings,Sans-Serif"/>
              <a:buChar char="ü"/>
            </a:pPr>
            <a:r>
              <a:rPr lang="fr-FR" i="1"/>
              <a:t>Développer nos mesures favorisant la conciliation des temps de vie et l'adaptation à toutes les formes de parentalité </a:t>
            </a:r>
            <a:endParaRPr lang="en-US"/>
          </a:p>
          <a:p>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9</a:t>
            </a:fld>
            <a:endParaRPr lang="fr-FR"/>
          </a:p>
        </p:txBody>
      </p:sp>
    </p:spTree>
    <p:extLst>
      <p:ext uri="{BB962C8B-B14F-4D97-AF65-F5344CB8AC3E}">
        <p14:creationId xmlns:p14="http://schemas.microsoft.com/office/powerpoint/2010/main" val="23543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27838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242625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72173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84714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50094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594367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770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7912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772175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5444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124022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26450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7099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4834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6381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379991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06110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99866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79367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24104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894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5940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1944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47434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6036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42463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6970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4085695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39764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1558212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2124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696912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338251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153641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18" r:id="rId1"/>
    <p:sldLayoutId id="2147483657" r:id="rId2"/>
    <p:sldLayoutId id="2147483664" r:id="rId3"/>
    <p:sldLayoutId id="2147483702" r:id="rId4"/>
    <p:sldLayoutId id="2147483703" r:id="rId5"/>
    <p:sldLayoutId id="2147483680" r:id="rId6"/>
    <p:sldLayoutId id="2147483699" r:id="rId7"/>
    <p:sldLayoutId id="2147483681" r:id="rId8"/>
    <p:sldLayoutId id="2147483655" r:id="rId9"/>
    <p:sldLayoutId id="2147483700" r:id="rId10"/>
    <p:sldLayoutId id="2147483674" r:id="rId11"/>
    <p:sldLayoutId id="2147483714" r:id="rId12"/>
    <p:sldLayoutId id="2147483678" r:id="rId13"/>
    <p:sldLayoutId id="2147483701" r:id="rId14"/>
    <p:sldLayoutId id="2147483669" r:id="rId15"/>
    <p:sldLayoutId id="2147483671" r:id="rId16"/>
    <p:sldLayoutId id="2147483650" r:id="rId17"/>
    <p:sldLayoutId id="2147483652" r:id="rId18"/>
    <p:sldLayoutId id="2147483672" r:id="rId19"/>
    <p:sldLayoutId id="2147483673" r:id="rId20"/>
    <p:sldLayoutId id="2147483682" r:id="rId21"/>
    <p:sldLayoutId id="2147483653" r:id="rId22"/>
    <p:sldLayoutId id="2147483654" r:id="rId23"/>
    <p:sldLayoutId id="2147483670" r:id="rId24"/>
    <p:sldLayoutId id="2147483675" r:id="rId25"/>
    <p:sldLayoutId id="2147483676" r:id="rId26"/>
    <p:sldLayoutId id="2147483679" r:id="rId27"/>
    <p:sldLayoutId id="2147483677" r:id="rId28"/>
    <p:sldLayoutId id="2147483656" r:id="rId29"/>
    <p:sldLayoutId id="2147483683" r:id="rId30"/>
    <p:sldLayoutId id="2147483684"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3244480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egid.com/fr/declaration-daccessibilite-cegid-talentsof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9ABE0F-278A-49CA-86E8-F6B3353DA242}"/>
              </a:ext>
            </a:extLst>
          </p:cNvPr>
          <p:cNvSpPr/>
          <p:nvPr/>
        </p:nvSpPr>
        <p:spPr>
          <a:xfrm>
            <a:off x="10344472" y="5805264"/>
            <a:ext cx="1512168" cy="73784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Une image contenant lumière, pièce&#10;&#10;Description générée automatiquement">
            <a:extLst>
              <a:ext uri="{FF2B5EF4-FFF2-40B4-BE49-F238E27FC236}">
                <a16:creationId xmlns:a16="http://schemas.microsoft.com/office/drawing/2014/main" id="{80FEC0CB-90F9-4A1A-A3C2-35D0BCDCE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73"/>
          <a:stretch/>
        </p:blipFill>
        <p:spPr>
          <a:xfrm>
            <a:off x="335360" y="157447"/>
            <a:ext cx="11632188" cy="6543106"/>
          </a:xfrm>
          <a:prstGeom prst="rect">
            <a:avLst/>
          </a:prstGeom>
        </p:spPr>
      </p:pic>
      <p:sp>
        <p:nvSpPr>
          <p:cNvPr id="2" name="Titre 1">
            <a:extLst>
              <a:ext uri="{FF2B5EF4-FFF2-40B4-BE49-F238E27FC236}">
                <a16:creationId xmlns:a16="http://schemas.microsoft.com/office/drawing/2014/main" id="{BD9DC35D-8A54-431A-883F-1497DC0DB441}"/>
              </a:ext>
            </a:extLst>
          </p:cNvPr>
          <p:cNvSpPr>
            <a:spLocks noGrp="1"/>
          </p:cNvSpPr>
          <p:nvPr>
            <p:ph type="ctrTitle"/>
          </p:nvPr>
        </p:nvSpPr>
        <p:spPr>
          <a:xfrm>
            <a:off x="679681" y="467133"/>
            <a:ext cx="7405432" cy="1013996"/>
          </a:xfrm>
        </p:spPr>
        <p:txBody>
          <a:bodyPr/>
          <a:lstStyle/>
          <a:p>
            <a:r>
              <a:rPr lang="es-ES"/>
              <a:t>ESG</a:t>
            </a:r>
          </a:p>
        </p:txBody>
      </p:sp>
      <p:sp>
        <p:nvSpPr>
          <p:cNvPr id="3" name="Sous-titre 2">
            <a:extLst>
              <a:ext uri="{FF2B5EF4-FFF2-40B4-BE49-F238E27FC236}">
                <a16:creationId xmlns:a16="http://schemas.microsoft.com/office/drawing/2014/main" id="{B946053E-C7EB-43FE-A6F0-979CBCE35390}"/>
              </a:ext>
            </a:extLst>
          </p:cNvPr>
          <p:cNvSpPr>
            <a:spLocks noGrp="1"/>
          </p:cNvSpPr>
          <p:nvPr>
            <p:ph type="subTitle" idx="1"/>
          </p:nvPr>
        </p:nvSpPr>
        <p:spPr>
          <a:xfrm>
            <a:off x="660967" y="1371781"/>
            <a:ext cx="7405433" cy="842410"/>
          </a:xfrm>
        </p:spPr>
        <p:txBody>
          <a:bodyPr/>
          <a:lstStyle/>
          <a:p>
            <a:r>
              <a:rPr lang="es-ES" sz="4000"/>
              <a:t>El compromiso de </a:t>
            </a:r>
            <a:r>
              <a:rPr lang="es-ES" sz="5400"/>
              <a:t>Cegid</a:t>
            </a:r>
            <a:r>
              <a:rPr lang="es-ES" sz="4000"/>
              <a:t> </a:t>
            </a:r>
          </a:p>
        </p:txBody>
      </p:sp>
      <p:sp>
        <p:nvSpPr>
          <p:cNvPr id="8" name="Arc 7">
            <a:extLst>
              <a:ext uri="{FF2B5EF4-FFF2-40B4-BE49-F238E27FC236}">
                <a16:creationId xmlns:a16="http://schemas.microsoft.com/office/drawing/2014/main" id="{E90FD95E-343B-40BC-B224-376A3894F751}"/>
              </a:ext>
            </a:extLst>
          </p:cNvPr>
          <p:cNvSpPr/>
          <p:nvPr/>
        </p:nvSpPr>
        <p:spPr>
          <a:xfrm rot="15519352">
            <a:off x="4513309" y="3034169"/>
            <a:ext cx="1477844" cy="1477844"/>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1AD523E0-29A4-4CAA-AADD-E80102A0422C}"/>
              </a:ext>
            </a:extLst>
          </p:cNvPr>
          <p:cNvSpPr/>
          <p:nvPr/>
        </p:nvSpPr>
        <p:spPr>
          <a:xfrm>
            <a:off x="9624392" y="692696"/>
            <a:ext cx="2121923" cy="2097329"/>
          </a:xfrm>
          <a:prstGeom prst="arc">
            <a:avLst>
              <a:gd name="adj1" fmla="val 16200000"/>
              <a:gd name="adj2" fmla="val 2635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rc 8">
            <a:extLst>
              <a:ext uri="{FF2B5EF4-FFF2-40B4-BE49-F238E27FC236}">
                <a16:creationId xmlns:a16="http://schemas.microsoft.com/office/drawing/2014/main" id="{5C8F150A-7AD2-4837-BB73-B9951C64E9BF}"/>
              </a:ext>
            </a:extLst>
          </p:cNvPr>
          <p:cNvSpPr/>
          <p:nvPr/>
        </p:nvSpPr>
        <p:spPr>
          <a:xfrm rot="3540684">
            <a:off x="7601605" y="2285641"/>
            <a:ext cx="1235236" cy="1235236"/>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F4949F72-687E-4DA4-939C-8778823E0E9E}"/>
              </a:ext>
            </a:extLst>
          </p:cNvPr>
          <p:cNvSpPr txBox="1"/>
          <p:nvPr/>
        </p:nvSpPr>
        <p:spPr>
          <a:xfrm>
            <a:off x="850808" y="6021288"/>
            <a:ext cx="1512168" cy="215444"/>
          </a:xfrm>
          <a:prstGeom prst="rect">
            <a:avLst/>
          </a:prstGeom>
          <a:noFill/>
        </p:spPr>
        <p:txBody>
          <a:bodyPr wrap="square" lIns="36000" tIns="0" rIns="36000" bIns="0" rtlCol="0">
            <a:spAutoFit/>
          </a:bodyPr>
          <a:lstStyle/>
          <a:p>
            <a:pPr>
              <a:buClr>
                <a:schemeClr val="tx2"/>
              </a:buClr>
            </a:pPr>
            <a:r>
              <a:rPr lang="es-ES" sz="1400">
                <a:solidFill>
                  <a:schemeClr val="bg1"/>
                </a:solidFill>
              </a:rPr>
              <a:t>Enero de 2024</a:t>
            </a:r>
          </a:p>
        </p:txBody>
      </p:sp>
    </p:spTree>
    <p:extLst>
      <p:ext uri="{BB962C8B-B14F-4D97-AF65-F5344CB8AC3E}">
        <p14:creationId xmlns:p14="http://schemas.microsoft.com/office/powerpoint/2010/main" val="10023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4937762"/>
          </a:xfrm>
          <a:prstGeom prst="rect">
            <a:avLst/>
          </a:prstGeom>
        </p:spPr>
        <p:txBody>
          <a:bodyPr wrap="square" lIns="91440" tIns="45720" rIns="91440" bIns="45720" anchor="t">
            <a:spAutoFit/>
          </a:bodyPr>
          <a:lstStyle/>
          <a:p>
            <a:pPr>
              <a:lnSpc>
                <a:spcPct val="107000"/>
              </a:lnSpc>
              <a:spcAft>
                <a:spcPts val="800"/>
              </a:spcAft>
            </a:pPr>
            <a:r>
              <a:rPr lang="es-ES" b="1" dirty="0">
                <a:solidFill>
                  <a:schemeClr val="bg1"/>
                </a:solidFill>
                <a:latin typeface="+mj-lt"/>
                <a:ea typeface="Calibri"/>
                <a:cs typeface="Times New Roman"/>
              </a:rPr>
              <a:t>Materiales informáticos</a:t>
            </a:r>
          </a:p>
          <a:p>
            <a:pPr>
              <a:lnSpc>
                <a:spcPct val="107000"/>
              </a:lnSpc>
            </a:pPr>
            <a:r>
              <a:rPr lang="es-ES" dirty="0">
                <a:solidFill>
                  <a:schemeClr val="bg1"/>
                </a:solidFill>
                <a:latin typeface="+mj-lt"/>
                <a:ea typeface="Calibri"/>
                <a:cs typeface="Times New Roman"/>
              </a:rPr>
              <a:t>Materiales informáticos: </a:t>
            </a:r>
            <a:r>
              <a:rPr lang="es-ES" dirty="0">
                <a:solidFill>
                  <a:srgbClr val="FF5C35"/>
                </a:solidFill>
                <a:latin typeface="+mj-lt"/>
                <a:ea typeface="Calibri"/>
                <a:cs typeface="Times New Roman"/>
              </a:rPr>
              <a:t>prolongación de la vida útil</a:t>
            </a:r>
            <a:r>
              <a:rPr lang="es-ES" dirty="0">
                <a:solidFill>
                  <a:schemeClr val="bg1"/>
                </a:solidFill>
                <a:latin typeface="+mj-lt"/>
                <a:ea typeface="Calibri"/>
                <a:cs typeface="Times New Roman"/>
              </a:rPr>
              <a:t> y </a:t>
            </a:r>
            <a:r>
              <a:rPr lang="es-ES" dirty="0">
                <a:solidFill>
                  <a:srgbClr val="FF5C35"/>
                </a:solidFill>
                <a:latin typeface="+mj-lt"/>
                <a:ea typeface="Calibri"/>
                <a:cs typeface="Times New Roman"/>
              </a:rPr>
              <a:t>reutilización</a:t>
            </a:r>
            <a:r>
              <a:rPr lang="es-ES" dirty="0">
                <a:solidFill>
                  <a:schemeClr val="bg1"/>
                </a:solidFill>
                <a:latin typeface="+mj-lt"/>
                <a:ea typeface="Calibri"/>
                <a:cs typeface="Times New Roman"/>
              </a:rPr>
              <a:t> de los equipos salientes. </a:t>
            </a:r>
          </a:p>
          <a:p>
            <a:pPr>
              <a:lnSpc>
                <a:spcPct val="107000"/>
              </a:lnSpc>
            </a:pPr>
            <a:r>
              <a:rPr lang="es-ES" dirty="0">
                <a:solidFill>
                  <a:schemeClr val="bg1"/>
                </a:solidFill>
                <a:effectLst/>
                <a:latin typeface="+mj-lt"/>
                <a:ea typeface="Calibri"/>
                <a:cs typeface="Times New Roman"/>
              </a:rPr>
              <a:t>Optimización de las pantallas dobles.</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s-ES" b="1" dirty="0">
                <a:solidFill>
                  <a:schemeClr val="bg1"/>
                </a:solidFill>
                <a:latin typeface="+mj-lt"/>
                <a:ea typeface="Calibri"/>
                <a:cs typeface="Times New Roman"/>
              </a:rPr>
              <a:t>Desplazamientos </a:t>
            </a:r>
          </a:p>
          <a:p>
            <a:pPr>
              <a:lnSpc>
                <a:spcPct val="107000"/>
              </a:lnSpc>
              <a:spcAft>
                <a:spcPts val="800"/>
              </a:spcAft>
            </a:pPr>
            <a:r>
              <a:rPr lang="es-ES" dirty="0">
                <a:solidFill>
                  <a:schemeClr val="bg1"/>
                </a:solidFill>
                <a:latin typeface="+mj-lt"/>
                <a:ea typeface="Calibri"/>
                <a:cs typeface="Times New Roman"/>
              </a:rPr>
              <a:t>Una política de viajes adaptada para </a:t>
            </a:r>
            <a:r>
              <a:rPr lang="es-ES" dirty="0">
                <a:solidFill>
                  <a:srgbClr val="FF5C35"/>
                </a:solidFill>
                <a:latin typeface="+mj-lt"/>
                <a:ea typeface="Calibri"/>
                <a:cs typeface="Times New Roman"/>
              </a:rPr>
              <a:t>reducir nuestras emisiones de gases de efecto invernadero </a:t>
            </a:r>
            <a:r>
              <a:rPr lang="es-ES" dirty="0">
                <a:solidFill>
                  <a:schemeClr val="bg1"/>
                </a:solidFill>
                <a:latin typeface="+mj-lt"/>
                <a:ea typeface="Calibri"/>
                <a:cs typeface="Times New Roman"/>
              </a:rPr>
              <a:t>relacionadas con los desplazamientos profesionales y de casa al trabajo. </a:t>
            </a:r>
          </a:p>
          <a:p>
            <a:pPr>
              <a:lnSpc>
                <a:spcPct val="107000"/>
              </a:lnSpc>
              <a:spcAft>
                <a:spcPts val="800"/>
              </a:spcAft>
            </a:pPr>
            <a:endParaRPr lang="fr-FR" dirty="0">
              <a:solidFill>
                <a:schemeClr val="bg1"/>
              </a:solidFill>
              <a:latin typeface="+mj-lt"/>
              <a:ea typeface="Calibri"/>
              <a:cs typeface="Times New Roman"/>
            </a:endParaRPr>
          </a:p>
          <a:p>
            <a:pPr>
              <a:lnSpc>
                <a:spcPct val="107000"/>
              </a:lnSpc>
              <a:spcAft>
                <a:spcPts val="800"/>
              </a:spcAft>
            </a:pPr>
            <a:r>
              <a:rPr lang="es-ES" b="1" dirty="0">
                <a:solidFill>
                  <a:schemeClr val="bg1"/>
                </a:solidFill>
                <a:latin typeface="+mj-lt"/>
                <a:ea typeface="Calibri"/>
                <a:cs typeface="Times New Roman"/>
              </a:rPr>
              <a:t>Uso de la nube </a:t>
            </a:r>
          </a:p>
          <a:p>
            <a:pPr>
              <a:lnSpc>
                <a:spcPct val="107000"/>
              </a:lnSpc>
              <a:spcAft>
                <a:spcPts val="800"/>
              </a:spcAft>
            </a:pPr>
            <a:r>
              <a:rPr lang="es-ES" dirty="0" err="1">
                <a:solidFill>
                  <a:schemeClr val="bg1"/>
                </a:solidFill>
                <a:effectLst/>
                <a:latin typeface="+mj-lt"/>
                <a:ea typeface="Calibri"/>
                <a:cs typeface="Times New Roman"/>
              </a:rPr>
              <a:t>Challenge</a:t>
            </a:r>
            <a:r>
              <a:rPr lang="es-ES" dirty="0">
                <a:solidFill>
                  <a:schemeClr val="bg1"/>
                </a:solidFill>
                <a:effectLst/>
                <a:latin typeface="+mj-lt"/>
                <a:ea typeface="Calibri"/>
                <a:cs typeface="Times New Roman"/>
              </a:rPr>
              <a:t> </a:t>
            </a:r>
            <a:r>
              <a:rPr lang="es-ES" dirty="0" err="1">
                <a:solidFill>
                  <a:schemeClr val="bg1"/>
                </a:solidFill>
                <a:effectLst/>
                <a:latin typeface="+mj-lt"/>
                <a:ea typeface="Calibri"/>
                <a:cs typeface="Times New Roman"/>
              </a:rPr>
              <a:t>FinOps</a:t>
            </a:r>
            <a:r>
              <a:rPr lang="es-ES" dirty="0">
                <a:solidFill>
                  <a:schemeClr val="bg1"/>
                </a:solidFill>
                <a:effectLst/>
                <a:latin typeface="+mj-lt"/>
                <a:ea typeface="Calibri"/>
                <a:cs typeface="Times New Roman"/>
              </a:rPr>
              <a:t> </a:t>
            </a:r>
            <a:r>
              <a:rPr lang="es-ES" dirty="0" err="1">
                <a:solidFill>
                  <a:schemeClr val="bg1"/>
                </a:solidFill>
                <a:effectLst/>
                <a:latin typeface="+mj-lt"/>
                <a:ea typeface="Calibri"/>
                <a:cs typeface="Times New Roman"/>
              </a:rPr>
              <a:t>GreenOps</a:t>
            </a:r>
            <a:r>
              <a:rPr lang="es-ES" dirty="0">
                <a:solidFill>
                  <a:schemeClr val="bg1"/>
                </a:solidFill>
                <a:effectLst/>
                <a:latin typeface="+mj-lt"/>
                <a:ea typeface="Calibri"/>
                <a:cs typeface="Times New Roman"/>
              </a:rPr>
              <a:t> #1: reducción de </a:t>
            </a:r>
            <a:r>
              <a:rPr lang="es-ES" dirty="0">
                <a:solidFill>
                  <a:srgbClr val="FF5C35"/>
                </a:solidFill>
                <a:effectLst/>
                <a:latin typeface="+mj-lt"/>
                <a:ea typeface="Calibri"/>
                <a:cs typeface="Times New Roman"/>
              </a:rPr>
              <a:t>36 t de CO2e </a:t>
            </a:r>
            <a:r>
              <a:rPr lang="es-ES" dirty="0">
                <a:solidFill>
                  <a:schemeClr val="bg1"/>
                </a:solidFill>
                <a:effectLst/>
                <a:latin typeface="+mj-lt"/>
                <a:ea typeface="Calibri"/>
                <a:cs typeface="Times New Roman"/>
              </a:rPr>
              <a:t>en nuestro perímetro de </a:t>
            </a:r>
            <a:r>
              <a:rPr lang="es-ES" dirty="0">
                <a:solidFill>
                  <a:srgbClr val="FF5C35"/>
                </a:solidFill>
                <a:effectLst/>
                <a:latin typeface="+mj-lt"/>
                <a:ea typeface="Calibri"/>
                <a:cs typeface="Times New Roman"/>
              </a:rPr>
              <a:t>alojamiento</a:t>
            </a:r>
          </a:p>
          <a:p>
            <a:pPr>
              <a:lnSpc>
                <a:spcPct val="107000"/>
              </a:lnSpc>
              <a:spcAft>
                <a:spcPts val="800"/>
              </a:spcAft>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443102"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a:ln>
                  <a:noFill/>
                </a:ln>
                <a:solidFill>
                  <a:prstClr val="white"/>
                </a:solidFill>
                <a:effectLst/>
                <a:uLnTx/>
                <a:uFillTx/>
                <a:latin typeface="Segoe UI"/>
                <a:ea typeface="+mn-ea"/>
                <a:cs typeface="+mn-cs"/>
              </a:rPr>
              <a:t>Cegid para el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s-ES" i="1">
                <a:solidFill>
                  <a:schemeClr val="bg1"/>
                </a:solidFill>
                <a:latin typeface="Segoe UI" panose="020B0502040204020203" pitchFamily="34" charset="0"/>
                <a:cs typeface="Times New Roman" panose="02020603050405020304" pitchFamily="18" charset="0"/>
              </a:rPr>
              <a:t>Reducir nuestro impacto medioambiental y luchar contra el cambio climático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640132" y="4797152"/>
            <a:ext cx="109203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cxnSp>
        <p:nvCxnSpPr>
          <p:cNvPr id="5" name="Connecteur droit 4">
            <a:extLst>
              <a:ext uri="{FF2B5EF4-FFF2-40B4-BE49-F238E27FC236}">
                <a16:creationId xmlns:a16="http://schemas.microsoft.com/office/drawing/2014/main" id="{8CF392E0-15CE-ECAA-04AF-78273B53A861}"/>
              </a:ext>
            </a:extLst>
          </p:cNvPr>
          <p:cNvCxnSpPr>
            <a:cxnSpLocks/>
          </p:cNvCxnSpPr>
          <p:nvPr/>
        </p:nvCxnSpPr>
        <p:spPr>
          <a:xfrm>
            <a:off x="5640132" y="2708920"/>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1947854"/>
            <a:ext cx="4947896" cy="3649717"/>
          </a:xfrm>
          <a:prstGeom prst="rect">
            <a:avLst/>
          </a:prstGeom>
        </p:spPr>
        <p:txBody>
          <a:bodyPr wrap="square" lIns="91440" tIns="45720" rIns="91440" bIns="45720" anchor="t">
            <a:spAutoFit/>
          </a:bodyPr>
          <a:lstStyle/>
          <a:p>
            <a:pPr>
              <a:lnSpc>
                <a:spcPct val="107000"/>
              </a:lnSpc>
              <a:spcAft>
                <a:spcPts val="800"/>
              </a:spcAft>
            </a:pPr>
            <a:r>
              <a:rPr lang="es-ES" b="1">
                <a:solidFill>
                  <a:schemeClr val="bg1"/>
                </a:solidFill>
                <a:latin typeface="+mj-lt"/>
                <a:ea typeface="Calibri"/>
                <a:cs typeface="Times New Roman"/>
              </a:rPr>
              <a:t>Relaciones con los proveedores </a:t>
            </a:r>
          </a:p>
          <a:p>
            <a:pPr>
              <a:lnSpc>
                <a:spcPct val="107000"/>
              </a:lnSpc>
              <a:spcAft>
                <a:spcPts val="800"/>
              </a:spcAft>
            </a:pPr>
            <a:r>
              <a:rPr lang="es-ES">
                <a:solidFill>
                  <a:schemeClr val="bg1"/>
                </a:solidFill>
                <a:latin typeface="+mj-lt"/>
                <a:ea typeface="Calibri"/>
                <a:cs typeface="Times New Roman"/>
              </a:rPr>
              <a:t>Calificación de nuestras </a:t>
            </a:r>
            <a:r>
              <a:rPr lang="es-ES">
                <a:solidFill>
                  <a:srgbClr val="FF5C35"/>
                </a:solidFill>
                <a:latin typeface="+mj-lt"/>
                <a:ea typeface="Calibri"/>
                <a:cs typeface="Times New Roman"/>
              </a:rPr>
              <a:t>huellas</a:t>
            </a:r>
            <a:r>
              <a:rPr lang="es-ES">
                <a:solidFill>
                  <a:schemeClr val="bg1"/>
                </a:solidFill>
                <a:latin typeface="+mj-lt"/>
                <a:ea typeface="Calibri"/>
                <a:cs typeface="Times New Roman"/>
              </a:rPr>
              <a:t> y </a:t>
            </a:r>
            <a:r>
              <a:rPr lang="es-ES">
                <a:solidFill>
                  <a:srgbClr val="FF5C35"/>
                </a:solidFill>
                <a:latin typeface="+mj-lt"/>
                <a:ea typeface="Calibri"/>
                <a:cs typeface="Times New Roman"/>
              </a:rPr>
              <a:t>plan de reducción</a:t>
            </a:r>
            <a:r>
              <a:rPr lang="es-ES">
                <a:solidFill>
                  <a:schemeClr val="bg1"/>
                </a:solidFill>
                <a:latin typeface="+mj-lt"/>
                <a:ea typeface="Calibri"/>
                <a:cs typeface="Times New Roman"/>
              </a:rPr>
              <a:t> relativo a nuestros proveedores de </a:t>
            </a:r>
            <a:r>
              <a:rPr lang="es-ES">
                <a:solidFill>
                  <a:srgbClr val="FF5C35"/>
                </a:solidFill>
                <a:latin typeface="+mj-lt"/>
                <a:ea typeface="Calibri"/>
                <a:cs typeface="Times New Roman"/>
              </a:rPr>
              <a:t>alojamiento</a:t>
            </a:r>
            <a:r>
              <a:rPr lang="es-ES">
                <a:solidFill>
                  <a:schemeClr val="bg1"/>
                </a:solidFill>
                <a:latin typeface="+mj-lt"/>
                <a:ea typeface="Calibri"/>
                <a:cs typeface="Times New Roman"/>
              </a:rPr>
              <a:t> y servicios </a:t>
            </a:r>
            <a:r>
              <a:rPr lang="es-ES">
                <a:solidFill>
                  <a:srgbClr val="FF5C35"/>
                </a:solidFill>
                <a:latin typeface="+mj-lt"/>
                <a:ea typeface="Calibri"/>
                <a:cs typeface="Times New Roman"/>
              </a:rPr>
              <a:t>digitales</a:t>
            </a:r>
            <a:r>
              <a:rPr lang="es-ES">
                <a:solidFill>
                  <a:schemeClr val="bg1"/>
                </a:solidFill>
                <a:latin typeface="+mj-lt"/>
                <a:ea typeface="Calibri"/>
                <a:cs typeface="Times New Roman"/>
              </a:rPr>
              <a:t> y de </a:t>
            </a:r>
            <a:r>
              <a:rPr lang="es-ES">
                <a:solidFill>
                  <a:srgbClr val="FF5C35"/>
                </a:solidFill>
                <a:latin typeface="+mj-lt"/>
                <a:ea typeface="Calibri"/>
                <a:cs typeface="Times New Roman"/>
              </a:rPr>
              <a:t>marketing</a:t>
            </a:r>
            <a:r>
              <a:rPr lang="es-ES">
                <a:solidFill>
                  <a:schemeClr val="bg1"/>
                </a:solidFill>
                <a:latin typeface="+mj-lt"/>
                <a:ea typeface="Calibri"/>
                <a:cs typeface="Times New Roman"/>
              </a:rPr>
              <a:t>.</a:t>
            </a:r>
          </a:p>
          <a:p>
            <a:pPr marL="742950" lvl="1"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a:p>
            <a:pPr>
              <a:lnSpc>
                <a:spcPct val="107000"/>
              </a:lnSpc>
              <a:spcAft>
                <a:spcPts val="800"/>
              </a:spcAft>
            </a:pPr>
            <a:r>
              <a:rPr lang="es-ES" b="1">
                <a:solidFill>
                  <a:schemeClr val="bg1"/>
                </a:solidFill>
                <a:latin typeface="+mj-lt"/>
                <a:ea typeface="Calibri"/>
                <a:cs typeface="Times New Roman"/>
              </a:rPr>
              <a:t>Información general </a:t>
            </a:r>
          </a:p>
          <a:p>
            <a:pPr marL="285750" lvl="0" indent="-285750">
              <a:lnSpc>
                <a:spcPct val="107000"/>
              </a:lnSpc>
              <a:spcAft>
                <a:spcPts val="800"/>
              </a:spcAft>
              <a:buFont typeface="Arial" panose="020B0604020202020204" pitchFamily="34" charset="0"/>
              <a:buChar char="•"/>
            </a:pPr>
            <a:r>
              <a:rPr lang="es-ES">
                <a:solidFill>
                  <a:schemeClr val="bg1"/>
                </a:solidFill>
                <a:latin typeface="+mj-lt"/>
                <a:ea typeface="Calibri"/>
                <a:cs typeface="Times New Roman"/>
              </a:rPr>
              <a:t>Balance de carbono 2022 Cegid World: </a:t>
            </a:r>
          </a:p>
          <a:p>
            <a:pPr marL="742950" lvl="1" indent="-285750">
              <a:lnSpc>
                <a:spcPct val="107000"/>
              </a:lnSpc>
              <a:spcAft>
                <a:spcPts val="800"/>
              </a:spcAft>
              <a:buFont typeface="Arial" panose="020B0604020202020204" pitchFamily="34" charset="0"/>
              <a:buChar char="•"/>
            </a:pPr>
            <a:r>
              <a:rPr lang="es-ES">
                <a:solidFill>
                  <a:schemeClr val="bg1"/>
                </a:solidFill>
                <a:latin typeface="+mj-lt"/>
                <a:ea typeface="Calibri"/>
                <a:cs typeface="Times New Roman"/>
              </a:rPr>
              <a:t>24.000 tCO2e </a:t>
            </a:r>
          </a:p>
          <a:p>
            <a:pPr marL="742950" lvl="1" indent="-285750">
              <a:lnSpc>
                <a:spcPct val="107000"/>
              </a:lnSpc>
              <a:spcAft>
                <a:spcPts val="800"/>
              </a:spcAft>
              <a:buFont typeface="Arial" panose="020B0604020202020204" pitchFamily="34" charset="0"/>
              <a:buChar char="•"/>
            </a:pPr>
            <a:r>
              <a:rPr lang="es-ES">
                <a:solidFill>
                  <a:srgbClr val="FF5C35"/>
                </a:solidFill>
                <a:latin typeface="+mj-lt"/>
                <a:ea typeface="Calibri"/>
                <a:cs typeface="Times New Roman"/>
              </a:rPr>
              <a:t>Intensidad de carbono </a:t>
            </a:r>
            <a:r>
              <a:rPr lang="es-ES">
                <a:solidFill>
                  <a:schemeClr val="bg1"/>
                </a:solidFill>
                <a:latin typeface="+mj-lt"/>
                <a:ea typeface="Calibri"/>
                <a:cs typeface="Times New Roman"/>
              </a:rPr>
              <a:t>de 30,4 kg Co2e por cada mil euros de facturación</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213285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a:ln>
                  <a:noFill/>
                </a:ln>
                <a:solidFill>
                  <a:prstClr val="white"/>
                </a:solidFill>
                <a:effectLst/>
                <a:uLnTx/>
                <a:uFillTx/>
                <a:latin typeface="Segoe UI"/>
                <a:ea typeface="+mn-ea"/>
                <a:cs typeface="+mn-cs"/>
              </a:rPr>
              <a:t>Cegid para el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s-ES" i="1">
                <a:solidFill>
                  <a:schemeClr val="bg1"/>
                </a:solidFill>
                <a:latin typeface="Segoe UI" panose="020B0502040204020203" pitchFamily="34" charset="0"/>
                <a:cs typeface="Times New Roman" panose="02020603050405020304" pitchFamily="18" charset="0"/>
              </a:rPr>
              <a:t>Reducir nuestro impacto medioambiental y luchar contra el cambio climático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4221088"/>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63244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60048-09F7-5CB4-D08A-29174F9178B2}"/>
              </a:ext>
            </a:extLst>
          </p:cNvPr>
          <p:cNvPicPr>
            <a:picLocks noChangeAspect="1"/>
          </p:cNvPicPr>
          <p:nvPr/>
        </p:nvPicPr>
        <p:blipFill>
          <a:blip r:embed="rId2"/>
          <a:stretch>
            <a:fillRect/>
          </a:stretch>
        </p:blipFill>
        <p:spPr>
          <a:xfrm>
            <a:off x="4481064" y="1628800"/>
            <a:ext cx="1999680" cy="2448272"/>
          </a:xfrm>
          <a:prstGeom prst="rect">
            <a:avLst/>
          </a:prstGeom>
        </p:spPr>
      </p:pic>
      <p:sp>
        <p:nvSpPr>
          <p:cNvPr id="4" name="ZoneTexte 3">
            <a:extLst>
              <a:ext uri="{FF2B5EF4-FFF2-40B4-BE49-F238E27FC236}">
                <a16:creationId xmlns:a16="http://schemas.microsoft.com/office/drawing/2014/main" id="{2160E4CB-64F1-5673-B7AF-AB9CD978E345}"/>
              </a:ext>
            </a:extLst>
          </p:cNvPr>
          <p:cNvSpPr txBox="1"/>
          <p:nvPr/>
        </p:nvSpPr>
        <p:spPr>
          <a:xfrm>
            <a:off x="1487488" y="4437112"/>
            <a:ext cx="4261076" cy="1384995"/>
          </a:xfrm>
          <a:prstGeom prst="rect">
            <a:avLst/>
          </a:prstGeom>
          <a:noFill/>
        </p:spPr>
        <p:txBody>
          <a:bodyPr wrap="square" lIns="36000" tIns="0" rIns="36000" bIns="0" rtlCol="0">
            <a:spAutoFit/>
          </a:bodyPr>
          <a:lstStyle/>
          <a:p>
            <a:pPr algn="ctr">
              <a:buClr>
                <a:schemeClr val="tx2"/>
              </a:buClr>
            </a:pPr>
            <a:r>
              <a:rPr lang="es-ES">
                <a:solidFill>
                  <a:schemeClr val="bg1"/>
                </a:solidFill>
              </a:rPr>
              <a:t>Cegid ha suscrito el Pacto Mundial de las Naciones Unidas, comprometiéndose a respetar los 10 principios fundamentales relativos a los derechos humanos y la preservación del planeta </a:t>
            </a:r>
          </a:p>
        </p:txBody>
      </p:sp>
      <p:sp>
        <p:nvSpPr>
          <p:cNvPr id="7" name="ZoneTexte 6">
            <a:extLst>
              <a:ext uri="{FF2B5EF4-FFF2-40B4-BE49-F238E27FC236}">
                <a16:creationId xmlns:a16="http://schemas.microsoft.com/office/drawing/2014/main" id="{1050430A-C081-A834-C115-B4154F9551AA}"/>
              </a:ext>
            </a:extLst>
          </p:cNvPr>
          <p:cNvSpPr txBox="1"/>
          <p:nvPr/>
        </p:nvSpPr>
        <p:spPr>
          <a:xfrm>
            <a:off x="6960096" y="4433416"/>
            <a:ext cx="4752528" cy="1384995"/>
          </a:xfrm>
          <a:prstGeom prst="rect">
            <a:avLst/>
          </a:prstGeom>
          <a:noFill/>
        </p:spPr>
        <p:txBody>
          <a:bodyPr wrap="square" lIns="36000" tIns="0" rIns="36000" bIns="0" rtlCol="0">
            <a:spAutoFit/>
          </a:bodyPr>
          <a:lstStyle>
            <a:defPPr>
              <a:defRPr lang="fr-FR"/>
            </a:defPPr>
            <a:lvl1pPr algn="ctr">
              <a:buClr>
                <a:schemeClr val="tx2"/>
              </a:buClr>
              <a:defRPr>
                <a:solidFill>
                  <a:schemeClr val="bg1"/>
                </a:solidFill>
              </a:defRPr>
            </a:lvl1pPr>
          </a:lstStyle>
          <a:p>
            <a:r>
              <a:rPr lang="es-ES"/>
              <a:t>Cegid se ha adherido a la "Convención de Empresas por el Clima" para iniciar un proceso de reflexión sobre la evolución de su modelo de negocio en el contexto del cambio climático y el entorno social</a:t>
            </a:r>
          </a:p>
        </p:txBody>
      </p:sp>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8136904"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dirty="0">
                <a:ln>
                  <a:noFill/>
                </a:ln>
                <a:solidFill>
                  <a:prstClr val="white"/>
                </a:solidFill>
                <a:effectLst/>
                <a:uLnTx/>
                <a:uFillTx/>
                <a:latin typeface="Segoe UI"/>
                <a:ea typeface="+mn-ea"/>
                <a:cs typeface="+mn-cs"/>
              </a:rPr>
              <a:t>Compromisos voluntarios y estructurados</a:t>
            </a:r>
          </a:p>
        </p:txBody>
      </p:sp>
      <p:pic>
        <p:nvPicPr>
          <p:cNvPr id="1026" name="Picture 2" descr="Bilan Carbone de la CEC avec Aktio | Aktio">
            <a:extLst>
              <a:ext uri="{FF2B5EF4-FFF2-40B4-BE49-F238E27FC236}">
                <a16:creationId xmlns:a16="http://schemas.microsoft.com/office/drawing/2014/main" id="{27125C95-B4BD-C9C4-8A63-A4A5C7902B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152" y="1000849"/>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B198B1D-7BAA-30A3-700E-9CB62B29B6CA}"/>
              </a:ext>
            </a:extLst>
          </p:cNvPr>
          <p:cNvPicPr>
            <a:picLocks noChangeAspect="1"/>
          </p:cNvPicPr>
          <p:nvPr/>
        </p:nvPicPr>
        <p:blipFill>
          <a:blip r:embed="rId4"/>
          <a:stretch>
            <a:fillRect/>
          </a:stretch>
        </p:blipFill>
        <p:spPr>
          <a:xfrm>
            <a:off x="407368" y="1622078"/>
            <a:ext cx="3910499" cy="2454994"/>
          </a:xfrm>
          <a:prstGeom prst="rect">
            <a:avLst/>
          </a:prstGeom>
        </p:spPr>
      </p:pic>
    </p:spTree>
    <p:extLst>
      <p:ext uri="{BB962C8B-B14F-4D97-AF65-F5344CB8AC3E}">
        <p14:creationId xmlns:p14="http://schemas.microsoft.com/office/powerpoint/2010/main" val="2956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nouvelles du Polar Pod, le projet fou de Jean-Louis Etienne - Eau">
            <a:extLst>
              <a:ext uri="{FF2B5EF4-FFF2-40B4-BE49-F238E27FC236}">
                <a16:creationId xmlns:a16="http://schemas.microsoft.com/office/drawing/2014/main" id="{8494DAFA-0DC3-D2AD-8F7D-87BB024949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717032"/>
            <a:ext cx="3470350" cy="2316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D47542-59A0-32C6-1E5D-40B818C516CA}"/>
              </a:ext>
            </a:extLst>
          </p:cNvPr>
          <p:cNvSpPr txBox="1"/>
          <p:nvPr/>
        </p:nvSpPr>
        <p:spPr>
          <a:xfrm>
            <a:off x="767408" y="354711"/>
            <a:ext cx="842493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err="1">
                <a:solidFill>
                  <a:prstClr val="white"/>
                </a:solidFill>
                <a:latin typeface="Segoe UI"/>
              </a:rPr>
              <a:t>Compromisos</a:t>
            </a:r>
            <a:r>
              <a:rPr lang="fr-FR" sz="3200" b="1" dirty="0">
                <a:solidFill>
                  <a:prstClr val="white"/>
                </a:solidFill>
                <a:latin typeface="Segoe UI"/>
              </a:rPr>
              <a:t> </a:t>
            </a:r>
            <a:r>
              <a:rPr lang="fr-FR" sz="3200" b="1" dirty="0" err="1">
                <a:solidFill>
                  <a:prstClr val="white"/>
                </a:solidFill>
                <a:latin typeface="Segoe UI"/>
              </a:rPr>
              <a:t>voluntarios</a:t>
            </a:r>
            <a:r>
              <a:rPr lang="fr-FR" sz="3200" b="1" dirty="0">
                <a:solidFill>
                  <a:prstClr val="white"/>
                </a:solidFill>
                <a:latin typeface="Segoe UI"/>
              </a:rPr>
              <a:t> y </a:t>
            </a:r>
            <a:r>
              <a:rPr lang="fr-FR" sz="3200" b="1" dirty="0" err="1">
                <a:solidFill>
                  <a:prstClr val="white"/>
                </a:solidFill>
                <a:latin typeface="Segoe UI"/>
              </a:rPr>
              <a:t>estructurados</a:t>
            </a:r>
            <a:endParaRPr lang="fr-FR" sz="3200" b="1" dirty="0">
              <a:solidFill>
                <a:prstClr val="white"/>
              </a:solidFill>
              <a:latin typeface="Segoe UI"/>
            </a:endParaRPr>
          </a:p>
        </p:txBody>
      </p:sp>
      <p:sp>
        <p:nvSpPr>
          <p:cNvPr id="7" name="Espace réservé du texte 3">
            <a:extLst>
              <a:ext uri="{FF2B5EF4-FFF2-40B4-BE49-F238E27FC236}">
                <a16:creationId xmlns:a16="http://schemas.microsoft.com/office/drawing/2014/main" id="{DC4DFFB7-5231-B20F-488C-D19C11993970}"/>
              </a:ext>
            </a:extLst>
          </p:cNvPr>
          <p:cNvSpPr txBox="1">
            <a:spLocks/>
          </p:cNvSpPr>
          <p:nvPr/>
        </p:nvSpPr>
        <p:spPr>
          <a:xfrm>
            <a:off x="479377" y="1268760"/>
            <a:ext cx="6840759" cy="3750963"/>
          </a:xfrm>
          <a:prstGeom prst="rect">
            <a:avLst/>
          </a:prstGeom>
        </p:spPr>
        <p:txBody>
          <a:bodyPr/>
          <a:lst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s-ES" sz="1800" b="0" dirty="0">
                <a:solidFill>
                  <a:schemeClr val="bg1"/>
                </a:solidFill>
              </a:rPr>
              <a:t>Cegid y Cegid </a:t>
            </a:r>
            <a:r>
              <a:rPr lang="es-ES" sz="1800" b="0" dirty="0" err="1">
                <a:solidFill>
                  <a:schemeClr val="bg1"/>
                </a:solidFill>
              </a:rPr>
              <a:t>Solidaire</a:t>
            </a:r>
            <a:r>
              <a:rPr lang="es-ES" sz="1800" b="0" dirty="0">
                <a:solidFill>
                  <a:schemeClr val="bg1"/>
                </a:solidFill>
              </a:rPr>
              <a:t> apoyan y donan 1 millón de euros en 5 años al proyecto Polar </a:t>
            </a:r>
            <a:r>
              <a:rPr lang="es-ES" sz="1800" b="0" dirty="0" err="1">
                <a:solidFill>
                  <a:schemeClr val="bg1"/>
                </a:solidFill>
              </a:rPr>
              <a:t>Pod</a:t>
            </a:r>
            <a:r>
              <a:rPr lang="es-ES" sz="1800" b="0" dirty="0">
                <a:solidFill>
                  <a:schemeClr val="bg1"/>
                </a:solidFill>
              </a:rPr>
              <a:t> del profesor Etienne, dedicado a la investigación de la captura de carbono y el estudio de la biodiversidad marina. </a:t>
            </a:r>
          </a:p>
          <a:p>
            <a:pPr fontAlgn="base"/>
            <a:endParaRPr lang="es-ES" sz="1800" b="0" dirty="0">
              <a:solidFill>
                <a:schemeClr val="bg1"/>
              </a:solidFill>
            </a:endParaRPr>
          </a:p>
          <a:p>
            <a:pPr fontAlgn="base"/>
            <a:r>
              <a:rPr lang="es-ES" sz="1800" b="0" dirty="0">
                <a:solidFill>
                  <a:schemeClr val="bg1"/>
                </a:solidFill>
              </a:rPr>
              <a:t>Polar </a:t>
            </a:r>
            <a:r>
              <a:rPr lang="es-ES" sz="1800" b="0" dirty="0" err="1">
                <a:solidFill>
                  <a:schemeClr val="bg1"/>
                </a:solidFill>
              </a:rPr>
              <a:t>Pod</a:t>
            </a:r>
            <a:r>
              <a:rPr lang="es-ES" sz="1800" b="0" dirty="0">
                <a:solidFill>
                  <a:schemeClr val="bg1"/>
                </a:solidFill>
              </a:rPr>
              <a:t> está </a:t>
            </a:r>
            <a:r>
              <a:rPr lang="es-ES" sz="1800" dirty="0">
                <a:solidFill>
                  <a:schemeClr val="bg1"/>
                </a:solidFill>
              </a:rPr>
              <a:t>abriendo nuevos horizontes </a:t>
            </a:r>
            <a:r>
              <a:rPr lang="es-ES" sz="1800" b="0" dirty="0">
                <a:solidFill>
                  <a:schemeClr val="bg1"/>
                </a:solidFill>
              </a:rPr>
              <a:t>explorando un entorno poco explorado -el Océano Antártico- y superando los límites tecnológicos y humanos establecidos. </a:t>
            </a:r>
          </a:p>
          <a:p>
            <a:pPr fontAlgn="base"/>
            <a:endParaRPr lang="es-ES" sz="1800" b="0" dirty="0">
              <a:solidFill>
                <a:schemeClr val="bg1"/>
              </a:solidFill>
            </a:endParaRPr>
          </a:p>
          <a:p>
            <a:pPr fontAlgn="base"/>
            <a:r>
              <a:rPr lang="es-ES" sz="1800" dirty="0">
                <a:solidFill>
                  <a:schemeClr val="bg1"/>
                </a:solidFill>
              </a:rPr>
              <a:t>Ante todo, es un reto tecnológico, </a:t>
            </a:r>
            <a:r>
              <a:rPr lang="es-ES" sz="1800" b="0" dirty="0">
                <a:solidFill>
                  <a:schemeClr val="bg1"/>
                </a:solidFill>
              </a:rPr>
              <a:t>con un buque innovador y útil diseñado para resistir las condiciones climáticas más extremas sin emitir carbono. </a:t>
            </a:r>
          </a:p>
          <a:p>
            <a:pPr fontAlgn="base"/>
            <a:endParaRPr lang="es-ES" sz="1800" b="0" dirty="0">
              <a:solidFill>
                <a:schemeClr val="bg1"/>
              </a:solidFill>
            </a:endParaRPr>
          </a:p>
          <a:p>
            <a:pPr fontAlgn="base"/>
            <a:r>
              <a:rPr lang="es-ES" sz="1800" b="0" dirty="0">
                <a:solidFill>
                  <a:schemeClr val="bg1"/>
                </a:solidFill>
              </a:rPr>
              <a:t>Polar </a:t>
            </a:r>
            <a:r>
              <a:rPr lang="es-ES" sz="1800" b="0" dirty="0" err="1">
                <a:solidFill>
                  <a:schemeClr val="bg1"/>
                </a:solidFill>
              </a:rPr>
              <a:t>Pod</a:t>
            </a:r>
            <a:r>
              <a:rPr lang="es-ES" sz="1800" b="0" dirty="0">
                <a:solidFill>
                  <a:schemeClr val="bg1"/>
                </a:solidFill>
              </a:rPr>
              <a:t> es también </a:t>
            </a:r>
            <a:r>
              <a:rPr lang="es-ES" sz="1800" dirty="0">
                <a:solidFill>
                  <a:schemeClr val="bg1"/>
                </a:solidFill>
              </a:rPr>
              <a:t>una aventura humana</a:t>
            </a:r>
            <a:r>
              <a:rPr lang="es-ES" sz="1800" b="0" dirty="0">
                <a:solidFill>
                  <a:schemeClr val="bg1"/>
                </a:solidFill>
              </a:rPr>
              <a:t>, nacida de la visión de un hombre: Jean-Louis Etienne, médico y explorador que quiere abrir las posibilidades del conocimiento humano en beneficio del planeta. </a:t>
            </a:r>
          </a:p>
        </p:txBody>
      </p:sp>
      <p:pic>
        <p:nvPicPr>
          <p:cNvPr id="4" name="Image 3">
            <a:extLst>
              <a:ext uri="{FF2B5EF4-FFF2-40B4-BE49-F238E27FC236}">
                <a16:creationId xmlns:a16="http://schemas.microsoft.com/office/drawing/2014/main" id="{6276F114-9790-52D8-B8E2-7795A0044B31}"/>
              </a:ext>
            </a:extLst>
          </p:cNvPr>
          <p:cNvPicPr>
            <a:picLocks noChangeAspect="1"/>
          </p:cNvPicPr>
          <p:nvPr/>
        </p:nvPicPr>
        <p:blipFill>
          <a:blip r:embed="rId3"/>
          <a:stretch>
            <a:fillRect/>
          </a:stretch>
        </p:blipFill>
        <p:spPr>
          <a:xfrm>
            <a:off x="8190307" y="1484784"/>
            <a:ext cx="3505247" cy="2088232"/>
          </a:xfrm>
          <a:prstGeom prst="rect">
            <a:avLst/>
          </a:prstGeom>
        </p:spPr>
      </p:pic>
    </p:spTree>
    <p:extLst>
      <p:ext uri="{BB962C8B-B14F-4D97-AF65-F5344CB8AC3E}">
        <p14:creationId xmlns:p14="http://schemas.microsoft.com/office/powerpoint/2010/main" val="221962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511256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s-ES" sz="3200" b="1">
                <a:solidFill>
                  <a:prstClr val="white"/>
                </a:solidFill>
                <a:latin typeface="Segoe UI"/>
              </a:rPr>
              <a:t>Evaluación Ecovadis 2023</a:t>
            </a:r>
          </a:p>
        </p:txBody>
      </p:sp>
      <p:pic>
        <p:nvPicPr>
          <p:cNvPr id="9" name="Image 8">
            <a:extLst>
              <a:ext uri="{FF2B5EF4-FFF2-40B4-BE49-F238E27FC236}">
                <a16:creationId xmlns:a16="http://schemas.microsoft.com/office/drawing/2014/main" id="{5275D9F8-6300-133F-2178-967703D063E8}"/>
              </a:ext>
            </a:extLst>
          </p:cNvPr>
          <p:cNvPicPr>
            <a:picLocks noChangeAspect="1"/>
          </p:cNvPicPr>
          <p:nvPr/>
        </p:nvPicPr>
        <p:blipFill>
          <a:blip r:embed="rId2"/>
          <a:stretch>
            <a:fillRect/>
          </a:stretch>
        </p:blipFill>
        <p:spPr>
          <a:xfrm>
            <a:off x="3575720" y="1988840"/>
            <a:ext cx="8136904" cy="1972583"/>
          </a:xfrm>
          <a:prstGeom prst="rect">
            <a:avLst/>
          </a:prstGeom>
        </p:spPr>
      </p:pic>
      <p:pic>
        <p:nvPicPr>
          <p:cNvPr id="1026" name="Picture 2">
            <a:extLst>
              <a:ext uri="{FF2B5EF4-FFF2-40B4-BE49-F238E27FC236}">
                <a16:creationId xmlns:a16="http://schemas.microsoft.com/office/drawing/2014/main" id="{1975D9AC-B7A3-AF11-0977-D5105B847D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392" y="1979683"/>
            <a:ext cx="2932975" cy="19817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958390-824A-17D6-2250-BC4631073A4D}"/>
              </a:ext>
            </a:extLst>
          </p:cNvPr>
          <p:cNvSpPr txBox="1"/>
          <p:nvPr/>
        </p:nvSpPr>
        <p:spPr>
          <a:xfrm>
            <a:off x="8928100" y="4437112"/>
            <a:ext cx="3240360" cy="215444"/>
          </a:xfrm>
          <a:prstGeom prst="rect">
            <a:avLst/>
          </a:prstGeom>
          <a:noFill/>
        </p:spPr>
        <p:txBody>
          <a:bodyPr wrap="square" lIns="36000" tIns="0" rIns="36000" bIns="0" rtlCol="0">
            <a:spAutoFit/>
          </a:bodyPr>
          <a:lstStyle/>
          <a:p>
            <a:pPr>
              <a:buClr>
                <a:schemeClr val="tx2"/>
              </a:buClr>
            </a:pPr>
            <a:r>
              <a:rPr lang="es-ES" sz="1400" i="1">
                <a:solidFill>
                  <a:schemeClr val="bg1"/>
                </a:solidFill>
              </a:rPr>
              <a:t>Próxima evaluación en abril de 2024</a:t>
            </a:r>
          </a:p>
        </p:txBody>
      </p:sp>
    </p:spTree>
    <p:extLst>
      <p:ext uri="{BB962C8B-B14F-4D97-AF65-F5344CB8AC3E}">
        <p14:creationId xmlns:p14="http://schemas.microsoft.com/office/powerpoint/2010/main" val="1599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654681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s-ES" sz="3200" b="1">
                <a:solidFill>
                  <a:prstClr val="white"/>
                </a:solidFill>
                <a:latin typeface="Segoe UI"/>
              </a:rPr>
              <a:t>Gobernanza de ESG en Cegid  </a:t>
            </a:r>
          </a:p>
        </p:txBody>
      </p:sp>
      <p:sp>
        <p:nvSpPr>
          <p:cNvPr id="2" name="ZoneTexte 1">
            <a:extLst>
              <a:ext uri="{FF2B5EF4-FFF2-40B4-BE49-F238E27FC236}">
                <a16:creationId xmlns:a16="http://schemas.microsoft.com/office/drawing/2014/main" id="{0CF85BEA-E66F-0F00-E30D-0B4AF7898F82}"/>
              </a:ext>
            </a:extLst>
          </p:cNvPr>
          <p:cNvSpPr txBox="1"/>
          <p:nvPr/>
        </p:nvSpPr>
        <p:spPr>
          <a:xfrm>
            <a:off x="1336131" y="2835366"/>
            <a:ext cx="4104456" cy="2462213"/>
          </a:xfrm>
          <a:prstGeom prst="rect">
            <a:avLst/>
          </a:prstGeom>
          <a:noFill/>
        </p:spPr>
        <p:txBody>
          <a:bodyPr wrap="square" lIns="36000" tIns="0" rIns="36000" bIns="0" rtlCol="0">
            <a:spAutoFit/>
          </a:bodyPr>
          <a:lstStyle/>
          <a:p>
            <a:pPr algn="ctr">
              <a:buClr>
                <a:schemeClr val="tx2"/>
              </a:buClr>
            </a:pPr>
            <a:r>
              <a:rPr lang="es-ES" sz="2000" b="1">
                <a:solidFill>
                  <a:srgbClr val="FF5C35"/>
                </a:solidFill>
              </a:rPr>
              <a:t>EXCO ESG</a:t>
            </a:r>
          </a:p>
          <a:p>
            <a:pPr>
              <a:buClr>
                <a:schemeClr val="tx2"/>
              </a:buClr>
            </a:pPr>
            <a:endParaRPr lang="fr-FR" sz="2000" dirty="0">
              <a:solidFill>
                <a:schemeClr val="bg1"/>
              </a:solidFill>
            </a:endParaRPr>
          </a:p>
          <a:p>
            <a:pPr>
              <a:buClr>
                <a:schemeClr val="tx2"/>
              </a:buClr>
            </a:pPr>
            <a:r>
              <a:rPr lang="es-ES" sz="2000">
                <a:solidFill>
                  <a:schemeClr val="bg1"/>
                </a:solidFill>
              </a:rPr>
              <a:t>Compuesto por 8 miembros del EXCO, este comité valida los planes de acción y garantiza la correcta aplicación del enfoque ESG de Cegid.</a:t>
            </a:r>
          </a:p>
          <a:p>
            <a:pPr>
              <a:buClr>
                <a:schemeClr val="tx2"/>
              </a:buClr>
            </a:pPr>
            <a:endParaRPr lang="fr-FR" sz="2000" dirty="0">
              <a:solidFill>
                <a:schemeClr val="bg1"/>
              </a:solidFill>
            </a:endParaRPr>
          </a:p>
          <a:p>
            <a:pPr>
              <a:buClr>
                <a:schemeClr val="tx2"/>
              </a:buClr>
            </a:pPr>
            <a:endParaRPr lang="fr-FR" sz="2000" dirty="0">
              <a:solidFill>
                <a:schemeClr val="bg1"/>
              </a:solidFill>
            </a:endParaRPr>
          </a:p>
        </p:txBody>
      </p:sp>
      <p:sp>
        <p:nvSpPr>
          <p:cNvPr id="3" name="ZoneTexte 2">
            <a:extLst>
              <a:ext uri="{FF2B5EF4-FFF2-40B4-BE49-F238E27FC236}">
                <a16:creationId xmlns:a16="http://schemas.microsoft.com/office/drawing/2014/main" id="{9168D309-CEE1-9680-F5E7-0E6BB3A3771B}"/>
              </a:ext>
            </a:extLst>
          </p:cNvPr>
          <p:cNvSpPr txBox="1"/>
          <p:nvPr/>
        </p:nvSpPr>
        <p:spPr>
          <a:xfrm>
            <a:off x="6780258" y="2845361"/>
            <a:ext cx="4124795" cy="3077766"/>
          </a:xfrm>
          <a:prstGeom prst="rect">
            <a:avLst/>
          </a:prstGeom>
          <a:noFill/>
        </p:spPr>
        <p:txBody>
          <a:bodyPr wrap="square" lIns="36000" tIns="0" rIns="36000" bIns="0" rtlCol="0">
            <a:spAutoFit/>
          </a:bodyPr>
          <a:lstStyle/>
          <a:p>
            <a:pPr algn="ctr">
              <a:buClr>
                <a:schemeClr val="tx2"/>
              </a:buClr>
            </a:pPr>
            <a:r>
              <a:rPr lang="es-ES" sz="2000" b="1">
                <a:solidFill>
                  <a:srgbClr val="FF5C35"/>
                </a:solidFill>
              </a:rPr>
              <a:t>GT ESG </a:t>
            </a:r>
          </a:p>
          <a:p>
            <a:pPr>
              <a:buClr>
                <a:schemeClr val="tx2"/>
              </a:buClr>
            </a:pPr>
            <a:endParaRPr lang="fr-FR" sz="2000" dirty="0">
              <a:solidFill>
                <a:schemeClr val="bg1"/>
              </a:solidFill>
            </a:endParaRPr>
          </a:p>
          <a:p>
            <a:pPr>
              <a:buClr>
                <a:schemeClr val="tx2"/>
              </a:buClr>
            </a:pPr>
            <a:r>
              <a:rPr lang="es-ES" sz="2000">
                <a:solidFill>
                  <a:schemeClr val="bg1"/>
                </a:solidFill>
              </a:rPr>
              <a:t>Compuesto por 15 empleados que representan a todos los departamentos de Cegid, este GT define los planes de acción y su medición. Se encarga de supervisar, a nivel operativo, la aplicación de las acciones para alcanzar los objetivos fijados.</a:t>
            </a:r>
          </a:p>
        </p:txBody>
      </p:sp>
      <p:pic>
        <p:nvPicPr>
          <p:cNvPr id="5" name="Image 4">
            <a:extLst>
              <a:ext uri="{FF2B5EF4-FFF2-40B4-BE49-F238E27FC236}">
                <a16:creationId xmlns:a16="http://schemas.microsoft.com/office/drawing/2014/main" id="{3642A638-6DDD-56AC-A1B1-5CD7C181D920}"/>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2543173" y="1228715"/>
            <a:ext cx="1690371" cy="1606651"/>
          </a:xfrm>
          <a:prstGeom prst="rect">
            <a:avLst/>
          </a:prstGeom>
          <a:ln>
            <a:noFill/>
          </a:ln>
        </p:spPr>
      </p:pic>
      <p:pic>
        <p:nvPicPr>
          <p:cNvPr id="7" name="Image 6">
            <a:extLst>
              <a:ext uri="{FF2B5EF4-FFF2-40B4-BE49-F238E27FC236}">
                <a16:creationId xmlns:a16="http://schemas.microsoft.com/office/drawing/2014/main" id="{81895406-0E14-AFFA-F9B0-D6F9DBE0A2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7573981" y="1030261"/>
            <a:ext cx="1690371" cy="1606651"/>
          </a:xfrm>
          <a:prstGeom prst="rect">
            <a:avLst/>
          </a:prstGeom>
          <a:ln>
            <a:noFill/>
          </a:ln>
        </p:spPr>
      </p:pic>
      <p:pic>
        <p:nvPicPr>
          <p:cNvPr id="4" name="Image 3">
            <a:extLst>
              <a:ext uri="{FF2B5EF4-FFF2-40B4-BE49-F238E27FC236}">
                <a16:creationId xmlns:a16="http://schemas.microsoft.com/office/drawing/2014/main" id="{3C253741-92C0-1FAE-44A4-E21F5627CC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8294061" y="1318293"/>
            <a:ext cx="1690371" cy="1606651"/>
          </a:xfrm>
          <a:prstGeom prst="rect">
            <a:avLst/>
          </a:prstGeom>
          <a:ln>
            <a:noFill/>
          </a:ln>
        </p:spPr>
      </p:pic>
    </p:spTree>
    <p:extLst>
      <p:ext uri="{BB962C8B-B14F-4D97-AF65-F5344CB8AC3E}">
        <p14:creationId xmlns:p14="http://schemas.microsoft.com/office/powerpoint/2010/main" val="24199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C40C45-6542-4ADC-AB9E-DBC205B2349F}"/>
              </a:ext>
            </a:extLst>
          </p:cNvPr>
          <p:cNvSpPr/>
          <p:nvPr/>
        </p:nvSpPr>
        <p:spPr>
          <a:xfrm>
            <a:off x="109836" y="97107"/>
            <a:ext cx="7056784" cy="651727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dirty="0"/>
          </a:p>
        </p:txBody>
      </p:sp>
      <p:pic>
        <p:nvPicPr>
          <p:cNvPr id="8" name="Image 7" descr="Une image contenant bâtiment, bleu&#10;&#10;Description générée automatiquement">
            <a:extLst>
              <a:ext uri="{FF2B5EF4-FFF2-40B4-BE49-F238E27FC236}">
                <a16:creationId xmlns:a16="http://schemas.microsoft.com/office/drawing/2014/main" id="{4E912889-C5F3-4DE0-902A-52D879AD3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4448" y="0"/>
            <a:ext cx="8064440" cy="6858000"/>
          </a:xfrm>
          <a:prstGeom prst="rect">
            <a:avLst/>
          </a:prstGeom>
          <a:effectLst>
            <a:softEdge rad="0"/>
          </a:effectLst>
        </p:spPr>
      </p:pic>
      <p:sp>
        <p:nvSpPr>
          <p:cNvPr id="3" name="ZoneTexte 2"/>
          <p:cNvSpPr txBox="1"/>
          <p:nvPr/>
        </p:nvSpPr>
        <p:spPr>
          <a:xfrm flipH="1">
            <a:off x="488901" y="1287919"/>
            <a:ext cx="6399187" cy="3785652"/>
          </a:xfrm>
          <a:prstGeom prst="rect">
            <a:avLst/>
          </a:prstGeom>
          <a:noFill/>
        </p:spPr>
        <p:txBody>
          <a:bodyPr wrap="square" rtlCol="0">
            <a:spAutoFit/>
          </a:bodyPr>
          <a:lstStyle/>
          <a:p>
            <a:pPr algn="ctr"/>
            <a:r>
              <a:rPr lang="es-ES" sz="4400" b="1" dirty="0">
                <a:solidFill>
                  <a:schemeClr val="bg1"/>
                </a:solidFill>
                <a:cs typeface="Calibri" panose="020F0502020204030204" pitchFamily="34" charset="0"/>
              </a:rPr>
              <a:t>Nuestra ambición ESG</a:t>
            </a:r>
          </a:p>
          <a:p>
            <a:pPr algn="ctr"/>
            <a:endParaRPr lang="fr-FR" sz="3600" b="1" dirty="0">
              <a:solidFill>
                <a:schemeClr val="bg1"/>
              </a:solidFill>
              <a:cs typeface="Calibri" panose="020F0502020204030204" pitchFamily="34" charset="0"/>
            </a:endParaRPr>
          </a:p>
          <a:p>
            <a:pPr algn="ctr"/>
            <a:r>
              <a:rPr lang="es-ES" sz="3200" b="1" dirty="0">
                <a:solidFill>
                  <a:schemeClr val="bg1"/>
                </a:solidFill>
                <a:cs typeface="Calibri" panose="020F0502020204030204" pitchFamily="34" charset="0"/>
              </a:rPr>
              <a:t>Desarrollar un entorno digital ético, inclusivo y sostenible para nuestros empleados, nuestros clientes y nuestro ecosistema en todo el mundo.</a:t>
            </a:r>
          </a:p>
        </p:txBody>
      </p:sp>
    </p:spTree>
    <p:extLst>
      <p:ext uri="{BB962C8B-B14F-4D97-AF65-F5344CB8AC3E}">
        <p14:creationId xmlns:p14="http://schemas.microsoft.com/office/powerpoint/2010/main" val="19138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Connecteur 25">
            <a:extLst>
              <a:ext uri="{FF2B5EF4-FFF2-40B4-BE49-F238E27FC236}">
                <a16:creationId xmlns:a16="http://schemas.microsoft.com/office/drawing/2014/main" id="{F2591FA1-4BEE-C749-3DBF-536359ED637A}"/>
              </a:ext>
            </a:extLst>
          </p:cNvPr>
          <p:cNvSpPr/>
          <p:nvPr/>
        </p:nvSpPr>
        <p:spPr>
          <a:xfrm>
            <a:off x="3793407" y="347975"/>
            <a:ext cx="7351165" cy="6032205"/>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4B390FB2-E89D-43A2-8796-C581C50FD044}"/>
              </a:ext>
            </a:extLst>
          </p:cNvPr>
          <p:cNvSpPr txBox="1"/>
          <p:nvPr/>
        </p:nvSpPr>
        <p:spPr>
          <a:xfrm>
            <a:off x="551384" y="623526"/>
            <a:ext cx="2967671" cy="1477328"/>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4800" b="1" i="0" u="none" strike="noStrike" cap="none" normalizeH="0" baseline="0" noProof="0">
                <a:ln>
                  <a:noFill/>
                </a:ln>
                <a:solidFill>
                  <a:prstClr val="white"/>
                </a:solidFill>
                <a:effectLst/>
                <a:uLnTx/>
                <a:uFillTx/>
                <a:latin typeface="Segoe UI"/>
                <a:ea typeface="+mn-ea"/>
                <a:cs typeface="+mn-cs"/>
              </a:rPr>
              <a:t>Nuestros 4 pilares</a:t>
            </a:r>
          </a:p>
        </p:txBody>
      </p:sp>
      <p:pic>
        <p:nvPicPr>
          <p:cNvPr id="25" name="Image 24">
            <a:extLst>
              <a:ext uri="{FF2B5EF4-FFF2-40B4-BE49-F238E27FC236}">
                <a16:creationId xmlns:a16="http://schemas.microsoft.com/office/drawing/2014/main" id="{38A06850-0677-4CBF-9F01-41A14B0537F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00137" y="3366038"/>
            <a:ext cx="1440000" cy="1440000"/>
          </a:xfrm>
          <a:prstGeom prst="rect">
            <a:avLst/>
          </a:prstGeom>
        </p:spPr>
      </p:pic>
      <p:sp>
        <p:nvSpPr>
          <p:cNvPr id="29" name="Rectangle 28">
            <a:extLst>
              <a:ext uri="{FF2B5EF4-FFF2-40B4-BE49-F238E27FC236}">
                <a16:creationId xmlns:a16="http://schemas.microsoft.com/office/drawing/2014/main" id="{891855D2-8B10-4CE5-8F89-E68A9BE060D4}"/>
              </a:ext>
            </a:extLst>
          </p:cNvPr>
          <p:cNvSpPr/>
          <p:nvPr/>
        </p:nvSpPr>
        <p:spPr>
          <a:xfrm>
            <a:off x="8284492" y="4526476"/>
            <a:ext cx="2908572" cy="95410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para el planeta</a:t>
            </a:r>
          </a:p>
        </p:txBody>
      </p:sp>
      <p:sp>
        <p:nvSpPr>
          <p:cNvPr id="2" name="Rectangle 1">
            <a:extLst>
              <a:ext uri="{FF2B5EF4-FFF2-40B4-BE49-F238E27FC236}">
                <a16:creationId xmlns:a16="http://schemas.microsoft.com/office/drawing/2014/main" id="{7111D69C-871C-4F76-B0C6-66C30628D011}"/>
              </a:ext>
            </a:extLst>
          </p:cNvPr>
          <p:cNvSpPr/>
          <p:nvPr/>
        </p:nvSpPr>
        <p:spPr>
          <a:xfrm>
            <a:off x="3604733" y="1916832"/>
            <a:ext cx="3864009" cy="10081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i="1">
                <a:solidFill>
                  <a:schemeClr val="bg1"/>
                </a:solidFill>
                <a:latin typeface="Segoe UI" panose="020B0502040204020203" pitchFamily="34" charset="0"/>
                <a:cs typeface="Times New Roman" panose="02020603050405020304" pitchFamily="18" charset="0"/>
              </a:rPr>
              <a:t>Llevar a cabo nuestra actividad de forma ética y responsable, y tener un impacto positivo en nuestros territorios.</a:t>
            </a:r>
          </a:p>
        </p:txBody>
      </p:sp>
      <p:sp>
        <p:nvSpPr>
          <p:cNvPr id="18" name="ZoneTexte 17">
            <a:extLst>
              <a:ext uri="{FF2B5EF4-FFF2-40B4-BE49-F238E27FC236}">
                <a16:creationId xmlns:a16="http://schemas.microsoft.com/office/drawing/2014/main" id="{E9A16622-291C-4138-8E97-6642928E8D77}"/>
              </a:ext>
            </a:extLst>
          </p:cNvPr>
          <p:cNvSpPr txBox="1"/>
          <p:nvPr/>
        </p:nvSpPr>
        <p:spPr>
          <a:xfrm>
            <a:off x="3639127" y="1412253"/>
            <a:ext cx="3961420" cy="485318"/>
          </a:xfrm>
          <a:prstGeom prst="rect">
            <a:avLst/>
          </a:prstGeom>
          <a:solidFill>
            <a:schemeClr val="accent2"/>
          </a:solid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y la sociedad</a:t>
            </a:r>
          </a:p>
        </p:txBody>
      </p:sp>
      <p:sp>
        <p:nvSpPr>
          <p:cNvPr id="15" name="Rectangle 14">
            <a:extLst>
              <a:ext uri="{FF2B5EF4-FFF2-40B4-BE49-F238E27FC236}">
                <a16:creationId xmlns:a16="http://schemas.microsoft.com/office/drawing/2014/main" id="{1CB95CD5-4B9A-422C-9A8A-3CB79BAEDD5C}"/>
              </a:ext>
            </a:extLst>
          </p:cNvPr>
          <p:cNvSpPr/>
          <p:nvPr/>
        </p:nvSpPr>
        <p:spPr>
          <a:xfrm>
            <a:off x="3603823" y="5112931"/>
            <a:ext cx="3890274" cy="12073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Hacer crecer a nuestros empleados (y futuros empleados) en un entorno "seguro" y de "igualdad de oportunidades".</a:t>
            </a:r>
          </a:p>
        </p:txBody>
      </p:sp>
      <p:sp>
        <p:nvSpPr>
          <p:cNvPr id="9" name="Rectangle 8">
            <a:extLst>
              <a:ext uri="{FF2B5EF4-FFF2-40B4-BE49-F238E27FC236}">
                <a16:creationId xmlns:a16="http://schemas.microsoft.com/office/drawing/2014/main" id="{AA6A60E6-DB63-B88D-486C-0932EF541A36}"/>
              </a:ext>
            </a:extLst>
          </p:cNvPr>
          <p:cNvSpPr/>
          <p:nvPr/>
        </p:nvSpPr>
        <p:spPr>
          <a:xfrm>
            <a:off x="7752184" y="1840633"/>
            <a:ext cx="4159920" cy="1084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kumimoji="0" lang="es-ES" sz="1800" i="1" u="none" strike="noStrike" cap="none" normalizeH="0" baseline="0" noProof="0">
                <a:ln>
                  <a:noFill/>
                </a:ln>
                <a:solidFill>
                  <a:prstClr val="white"/>
                </a:solidFill>
                <a:effectLst/>
                <a:uLnTx/>
                <a:uFillTx/>
                <a:latin typeface="Segoe UI"/>
                <a:ea typeface="+mn-ea"/>
                <a:cs typeface="+mn-cs"/>
              </a:rPr>
              <a:t>Garantizar la satisfacción de nuestros clientes y la seguridad de sus soluciones, y apoyar su propio enfoque ESG. </a:t>
            </a:r>
          </a:p>
        </p:txBody>
      </p:sp>
      <p:sp>
        <p:nvSpPr>
          <p:cNvPr id="10" name="ZoneTexte 9">
            <a:extLst>
              <a:ext uri="{FF2B5EF4-FFF2-40B4-BE49-F238E27FC236}">
                <a16:creationId xmlns:a16="http://schemas.microsoft.com/office/drawing/2014/main" id="{15D85A7B-ABB7-845E-95E5-62E17E5FAF5E}"/>
              </a:ext>
            </a:extLst>
          </p:cNvPr>
          <p:cNvSpPr txBox="1"/>
          <p:nvPr/>
        </p:nvSpPr>
        <p:spPr>
          <a:xfrm>
            <a:off x="7600547" y="1451182"/>
            <a:ext cx="4392488" cy="825690"/>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para sus clientes</a:t>
            </a:r>
          </a:p>
        </p:txBody>
      </p:sp>
      <p:pic>
        <p:nvPicPr>
          <p:cNvPr id="19" name="Image 18">
            <a:extLst>
              <a:ext uri="{FF2B5EF4-FFF2-40B4-BE49-F238E27FC236}">
                <a16:creationId xmlns:a16="http://schemas.microsoft.com/office/drawing/2014/main" id="{E90309F3-2421-60CD-848C-51B18A08C61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934795" y="3077823"/>
            <a:ext cx="1476682" cy="1772905"/>
          </a:xfrm>
          <a:prstGeom prst="rect">
            <a:avLst/>
          </a:prstGeom>
        </p:spPr>
      </p:pic>
      <p:sp>
        <p:nvSpPr>
          <p:cNvPr id="23" name="ZoneTexte 22">
            <a:extLst>
              <a:ext uri="{FF2B5EF4-FFF2-40B4-BE49-F238E27FC236}">
                <a16:creationId xmlns:a16="http://schemas.microsoft.com/office/drawing/2014/main" id="{3B1C4A12-3228-AA1E-199B-ECCDF99E4332}"/>
              </a:ext>
            </a:extLst>
          </p:cNvPr>
          <p:cNvSpPr txBox="1"/>
          <p:nvPr/>
        </p:nvSpPr>
        <p:spPr>
          <a:xfrm>
            <a:off x="3325152" y="4583784"/>
            <a:ext cx="4392488" cy="441489"/>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a:solidFill>
                  <a:srgbClr val="002C52">
                    <a:lumMod val="50000"/>
                    <a:lumOff val="50000"/>
                  </a:srgbClr>
                </a:solidFill>
                <a:latin typeface="Segoe UI" panose="020B0502040204020203" pitchFamily="34" charset="0"/>
                <a:cs typeface="Segoe UI" panose="020B0502040204020203" pitchFamily="34" charset="0"/>
              </a:rPr>
              <a:t>Cegid y las personas</a:t>
            </a:r>
          </a:p>
        </p:txBody>
      </p:sp>
      <p:pic>
        <p:nvPicPr>
          <p:cNvPr id="24" name="Image 23">
            <a:extLst>
              <a:ext uri="{FF2B5EF4-FFF2-40B4-BE49-F238E27FC236}">
                <a16:creationId xmlns:a16="http://schemas.microsoft.com/office/drawing/2014/main" id="{F12343D2-79B1-4436-910D-9055B3650945}"/>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971477" y="38007"/>
            <a:ext cx="1440000" cy="1440000"/>
          </a:xfrm>
          <a:prstGeom prst="rect">
            <a:avLst/>
          </a:prstGeom>
          <a:solidFill>
            <a:schemeClr val="accent2"/>
          </a:solidFill>
        </p:spPr>
      </p:pic>
      <p:sp>
        <p:nvSpPr>
          <p:cNvPr id="16" name="Rectangle 15">
            <a:extLst>
              <a:ext uri="{FF2B5EF4-FFF2-40B4-BE49-F238E27FC236}">
                <a16:creationId xmlns:a16="http://schemas.microsoft.com/office/drawing/2014/main" id="{7250479F-17CF-4D48-A3ED-018AFA5606A8}"/>
              </a:ext>
            </a:extLst>
          </p:cNvPr>
          <p:cNvSpPr/>
          <p:nvPr/>
        </p:nvSpPr>
        <p:spPr>
          <a:xfrm>
            <a:off x="8158715" y="5503647"/>
            <a:ext cx="3434333" cy="9042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i="1">
                <a:solidFill>
                  <a:schemeClr val="bg1"/>
                </a:solidFill>
                <a:latin typeface="Segoe UI" panose="020B0502040204020203" pitchFamily="34" charset="0"/>
                <a:cs typeface="Times New Roman" panose="02020603050405020304" pitchFamily="18" charset="0"/>
              </a:rPr>
              <a:t>Reducir nuestro impacto medioambiental y luchar contra el cambio climático.  </a:t>
            </a:r>
          </a:p>
        </p:txBody>
      </p:sp>
      <p:pic>
        <p:nvPicPr>
          <p:cNvPr id="4" name="Image 3">
            <a:extLst>
              <a:ext uri="{FF2B5EF4-FFF2-40B4-BE49-F238E27FC236}">
                <a16:creationId xmlns:a16="http://schemas.microsoft.com/office/drawing/2014/main" id="{CA3A265C-2FE1-642C-219E-37F5F062D64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94987" y="-129504"/>
            <a:ext cx="1439999" cy="1606651"/>
          </a:xfrm>
          <a:prstGeom prst="rect">
            <a:avLst/>
          </a:prstGeom>
          <a:ln>
            <a:noFill/>
          </a:ln>
        </p:spPr>
      </p:pic>
      <p:pic>
        <p:nvPicPr>
          <p:cNvPr id="3" name="Image 2" descr="Une image contenant jouet&#10;&#10;Description générée automatiquement">
            <a:extLst>
              <a:ext uri="{FF2B5EF4-FFF2-40B4-BE49-F238E27FC236}">
                <a16:creationId xmlns:a16="http://schemas.microsoft.com/office/drawing/2014/main" id="{8A8DE126-869F-4916-96FF-EF5AF0279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1475" t="34335" b="35734"/>
          <a:stretch/>
        </p:blipFill>
        <p:spPr>
          <a:xfrm>
            <a:off x="0" y="3202226"/>
            <a:ext cx="6752462" cy="3655774"/>
          </a:xfrm>
          <a:prstGeom prst="rect">
            <a:avLst/>
          </a:prstGeom>
        </p:spPr>
      </p:pic>
    </p:spTree>
    <p:extLst>
      <p:ext uri="{BB962C8B-B14F-4D97-AF65-F5344CB8AC3E}">
        <p14:creationId xmlns:p14="http://schemas.microsoft.com/office/powerpoint/2010/main" val="42824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259597" y="620688"/>
            <a:ext cx="5274970" cy="7021409"/>
          </a:xfrm>
          <a:prstGeom prst="rect">
            <a:avLst/>
          </a:prstGeom>
        </p:spPr>
        <p:txBody>
          <a:bodyPr wrap="square" lIns="91440" tIns="45720" rIns="91440" bIns="45720" anchor="t">
            <a:spAutoFit/>
          </a:bodyPr>
          <a:lstStyle/>
          <a:p>
            <a:pPr lvl="0">
              <a:spcBef>
                <a:spcPts val="600"/>
              </a:spcBef>
            </a:pPr>
            <a:r>
              <a:rPr lang="es-ES" b="1">
                <a:solidFill>
                  <a:schemeClr val="bg1"/>
                </a:solidFill>
                <a:latin typeface="+mj-lt"/>
                <a:cs typeface="Times New Roman"/>
              </a:rPr>
              <a:t>Ética empresarial</a:t>
            </a:r>
          </a:p>
          <a:p>
            <a:pPr marL="285750" lvl="0" indent="-285750">
              <a:lnSpc>
                <a:spcPct val="107000"/>
              </a:lnSpc>
              <a:buFont typeface="Arial" panose="020B0604020202020204" pitchFamily="34" charset="0"/>
              <a:buChar char="•"/>
            </a:pPr>
            <a:r>
              <a:rPr lang="es-ES">
                <a:solidFill>
                  <a:schemeClr val="bg1"/>
                </a:solidFill>
                <a:latin typeface="+mj-lt"/>
                <a:cs typeface="Times New Roman"/>
              </a:rPr>
              <a:t>Identificación de los riesgos de corrupción.</a:t>
            </a:r>
          </a:p>
          <a:p>
            <a:pPr marL="285750" indent="-285750">
              <a:lnSpc>
                <a:spcPct val="107000"/>
              </a:lnSpc>
              <a:buFont typeface="Arial" panose="020B0604020202020204" pitchFamily="34" charset="0"/>
              <a:buChar char="•"/>
            </a:pPr>
            <a:r>
              <a:rPr lang="es-ES">
                <a:solidFill>
                  <a:schemeClr val="bg1"/>
                </a:solidFill>
                <a:latin typeface="+mj-lt"/>
                <a:cs typeface="Times New Roman"/>
              </a:rPr>
              <a:t>Formación para los empleados expuestos a estos riesgos sensibles.</a:t>
            </a:r>
          </a:p>
          <a:p>
            <a:pPr marL="285750" lvl="0" indent="-285750">
              <a:lnSpc>
                <a:spcPct val="107000"/>
              </a:lnSpc>
              <a:buFont typeface="Arial" panose="020B0604020202020204" pitchFamily="34" charset="0"/>
              <a:buChar char="•"/>
            </a:pPr>
            <a:r>
              <a:rPr lang="es-ES">
                <a:solidFill>
                  <a:schemeClr val="bg1"/>
                </a:solidFill>
                <a:latin typeface="+mj-lt"/>
                <a:cs typeface="Times New Roman"/>
              </a:rPr>
              <a:t>Refuerzo del sistema de denuncias. </a:t>
            </a:r>
          </a:p>
          <a:p>
            <a:pPr>
              <a:lnSpc>
                <a:spcPct val="107000"/>
              </a:lnSpc>
              <a:spcBef>
                <a:spcPts val="600"/>
              </a:spcBef>
            </a:pPr>
            <a:endParaRPr lang="en-US" sz="1400" b="1" dirty="0">
              <a:solidFill>
                <a:schemeClr val="bg1"/>
              </a:solidFill>
              <a:latin typeface="+mj-lt"/>
              <a:cs typeface="Times New Roman"/>
            </a:endParaRPr>
          </a:p>
          <a:p>
            <a:pPr>
              <a:lnSpc>
                <a:spcPct val="107000"/>
              </a:lnSpc>
              <a:spcBef>
                <a:spcPts val="600"/>
              </a:spcBef>
            </a:pPr>
            <a:r>
              <a:rPr lang="es-ES" b="1">
                <a:solidFill>
                  <a:schemeClr val="bg1"/>
                </a:solidFill>
                <a:latin typeface="+mj-lt"/>
                <a:cs typeface="Times New Roman"/>
              </a:rPr>
              <a:t>Protección de los datos personales </a:t>
            </a:r>
          </a:p>
          <a:p>
            <a:pPr marL="285750" lvl="0" indent="-285750">
              <a:lnSpc>
                <a:spcPct val="107000"/>
              </a:lnSpc>
              <a:buFont typeface="Arial" panose="020B0604020202020204" pitchFamily="34" charset="0"/>
              <a:buChar char="•"/>
            </a:pPr>
            <a:r>
              <a:rPr lang="es-ES">
                <a:solidFill>
                  <a:schemeClr val="bg1"/>
                </a:solidFill>
                <a:latin typeface="+mj-lt"/>
                <a:cs typeface="Times New Roman"/>
              </a:rPr>
              <a:t>Formación de los empleados: 85 % de participación.</a:t>
            </a:r>
          </a:p>
          <a:p>
            <a:pPr marL="285750" indent="-285750">
              <a:lnSpc>
                <a:spcPct val="107000"/>
              </a:lnSpc>
              <a:buFont typeface="Arial" panose="020B0604020202020204" pitchFamily="34" charset="0"/>
              <a:buChar char="•"/>
            </a:pPr>
            <a:r>
              <a:rPr lang="es-ES">
                <a:solidFill>
                  <a:schemeClr val="bg1"/>
                </a:solidFill>
                <a:latin typeface="+mj-lt"/>
                <a:cs typeface="Times New Roman"/>
              </a:rPr>
              <a:t>Protección de datos personales desde el diseño (RGPD).</a:t>
            </a:r>
          </a:p>
          <a:p>
            <a:pPr>
              <a:lnSpc>
                <a:spcPct val="107000"/>
              </a:lnSpc>
              <a:buFont typeface="Arial" panose="020B0604020202020204" pitchFamily="34" charset="0"/>
            </a:pPr>
            <a:endParaRPr lang="en-US" sz="1400" dirty="0">
              <a:solidFill>
                <a:schemeClr val="bg1"/>
              </a:solidFill>
              <a:latin typeface="+mj-lt"/>
              <a:cs typeface="Times New Roman"/>
            </a:endParaRPr>
          </a:p>
          <a:p>
            <a:pPr>
              <a:lnSpc>
                <a:spcPct val="107000"/>
              </a:lnSpc>
            </a:pPr>
            <a:r>
              <a:rPr lang="es-ES" b="1">
                <a:solidFill>
                  <a:schemeClr val="bg1"/>
                </a:solidFill>
                <a:latin typeface="+mj-lt"/>
                <a:cs typeface="Segoe UI"/>
              </a:rPr>
              <a:t>Compras responsables</a:t>
            </a:r>
          </a:p>
          <a:p>
            <a:pPr marL="285750" indent="-285750">
              <a:lnSpc>
                <a:spcPct val="107000"/>
              </a:lnSpc>
              <a:buFont typeface="Arial,Sans-Serif"/>
              <a:buChar char="•"/>
            </a:pPr>
            <a:r>
              <a:rPr lang="es-ES">
                <a:solidFill>
                  <a:schemeClr val="bg1"/>
                </a:solidFill>
                <a:latin typeface="+mj-lt"/>
                <a:cs typeface="Segoe UI"/>
              </a:rPr>
              <a:t>Estatuto de compras firmado por los 137 proveedores más importantes.</a:t>
            </a:r>
          </a:p>
          <a:p>
            <a:pPr marL="285750" indent="-285750">
              <a:lnSpc>
                <a:spcPct val="107000"/>
              </a:lnSpc>
              <a:buFont typeface="Arial,Sans-Serif"/>
              <a:buChar char="•"/>
            </a:pPr>
            <a:r>
              <a:rPr lang="es-ES">
                <a:solidFill>
                  <a:schemeClr val="bg1"/>
                </a:solidFill>
                <a:latin typeface="+mj-lt"/>
                <a:cs typeface="Segoe UI"/>
              </a:rPr>
              <a:t>Reutilización del mobiliario.</a:t>
            </a:r>
          </a:p>
          <a:p>
            <a:pPr marL="285750" indent="-285750">
              <a:lnSpc>
                <a:spcPct val="107000"/>
              </a:lnSpc>
              <a:buFont typeface="Arial,Sans-Serif"/>
              <a:buChar char="•"/>
            </a:pPr>
            <a:r>
              <a:rPr lang="es-ES">
                <a:solidFill>
                  <a:schemeClr val="bg1"/>
                </a:solidFill>
                <a:latin typeface="+mj-lt"/>
                <a:cs typeface="Segoe UI"/>
              </a:rPr>
              <a:t>Norma W.E.L.L. y puntos de recarga en nuestros 3 centros principales.</a:t>
            </a:r>
          </a:p>
          <a:p>
            <a:pPr marL="285750" indent="-285750">
              <a:lnSpc>
                <a:spcPct val="107000"/>
              </a:lnSpc>
              <a:buFont typeface="Arial,Sans-Serif"/>
              <a:buChar char="•"/>
            </a:pPr>
            <a:r>
              <a:rPr lang="es-ES">
                <a:solidFill>
                  <a:schemeClr val="bg1"/>
                </a:solidFill>
                <a:latin typeface="+mj-lt"/>
                <a:cs typeface="Segoe UI"/>
              </a:rPr>
              <a:t>100 % de los empleados del departamento de compras sensibilizados con la Digitalización responsable (Fresque du Numérique).</a:t>
            </a:r>
          </a:p>
          <a:p>
            <a:pPr marL="285750" indent="-285750">
              <a:lnSpc>
                <a:spcPct val="107000"/>
              </a:lnSpc>
              <a:buFont typeface="Arial,Sans-Serif"/>
              <a:buChar char="•"/>
            </a:pPr>
            <a:endParaRPr lang="en-US" dirty="0">
              <a:solidFill>
                <a:schemeClr val="bg1"/>
              </a:solidFill>
              <a:latin typeface="+mj-lt"/>
              <a:cs typeface="Segoe UI"/>
            </a:endParaRPr>
          </a:p>
          <a:p>
            <a:pPr marL="285750" indent="-285750">
              <a:lnSpc>
                <a:spcPct val="107000"/>
              </a:lnSpc>
              <a:buFont typeface="Arial,Sans-Serif"/>
              <a:buChar char="•"/>
            </a:pPr>
            <a:endParaRPr lang="en-US" dirty="0">
              <a:solidFill>
                <a:schemeClr val="bg1"/>
              </a:solidFill>
              <a:latin typeface="+mj-lt"/>
              <a:cs typeface="Segoe UI"/>
            </a:endParaRPr>
          </a:p>
          <a:p>
            <a:pPr>
              <a:lnSpc>
                <a:spcPct val="107000"/>
              </a:lnSpc>
            </a:pPr>
            <a:endParaRPr lang="en-US" dirty="0">
              <a:solidFill>
                <a:schemeClr val="bg1"/>
              </a:solidFill>
              <a:latin typeface="+mj-lt"/>
              <a:cs typeface="Times New Roman" panose="02020603050405020304" pitchFamily="18" charset="0"/>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58342" y="-1128634"/>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735519" y="846772"/>
            <a:ext cx="1524078"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65685" y="84677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a:ln>
                  <a:noFill/>
                </a:ln>
                <a:solidFill>
                  <a:prstClr val="white"/>
                </a:solidFill>
                <a:effectLst/>
                <a:uLnTx/>
                <a:uFillTx/>
                <a:latin typeface="Segoe UI"/>
                <a:ea typeface="+mn-ea"/>
                <a:cs typeface="+mn-cs"/>
              </a:rPr>
              <a:t>Cegid en la sociedad</a:t>
            </a:r>
          </a:p>
        </p:txBody>
      </p:sp>
      <p:cxnSp>
        <p:nvCxnSpPr>
          <p:cNvPr id="12" name="Connecteur droit 11">
            <a:extLst>
              <a:ext uri="{FF2B5EF4-FFF2-40B4-BE49-F238E27FC236}">
                <a16:creationId xmlns:a16="http://schemas.microsoft.com/office/drawing/2014/main" id="{B2D76FF4-6FB8-453C-930E-722C35A08B6D}"/>
              </a:ext>
            </a:extLst>
          </p:cNvPr>
          <p:cNvCxnSpPr>
            <a:cxnSpLocks/>
          </p:cNvCxnSpPr>
          <p:nvPr/>
        </p:nvCxnSpPr>
        <p:spPr>
          <a:xfrm>
            <a:off x="5213611" y="2636912"/>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69CB5-9008-40A8-AAC5-9A32366A39BF}"/>
              </a:ext>
            </a:extLst>
          </p:cNvPr>
          <p:cNvCxnSpPr>
            <a:cxnSpLocks/>
          </p:cNvCxnSpPr>
          <p:nvPr/>
        </p:nvCxnSpPr>
        <p:spPr>
          <a:xfrm>
            <a:off x="5227665" y="400506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8B6428E7-1CA0-87D0-2C4C-2097D65CEB41}"/>
              </a:ext>
            </a:extLst>
          </p:cNvPr>
          <p:cNvGrpSpPr/>
          <p:nvPr/>
        </p:nvGrpSpPr>
        <p:grpSpPr>
          <a:xfrm>
            <a:off x="1204216" y="3016508"/>
            <a:ext cx="2508541" cy="2558982"/>
            <a:chOff x="1174137" y="1903588"/>
            <a:chExt cx="2538620" cy="3060297"/>
          </a:xfrm>
        </p:grpSpPr>
        <p:pic>
          <p:nvPicPr>
            <p:cNvPr id="13" name="Image 12">
              <a:extLst>
                <a:ext uri="{FF2B5EF4-FFF2-40B4-BE49-F238E27FC236}">
                  <a16:creationId xmlns:a16="http://schemas.microsoft.com/office/drawing/2014/main" id="{56E9CE28-2F8B-4401-92D9-E553F416B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3469" y="1903588"/>
              <a:ext cx="1271511" cy="1536297"/>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1012878-B6E9-495D-9F63-C11709B83A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137" y="1903591"/>
              <a:ext cx="1271510" cy="1536295"/>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E474775A-757B-4867-AB87-026C29EA4A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8374" y="3427588"/>
              <a:ext cx="1271511" cy="1536297"/>
            </a:xfrm>
            <a:prstGeom prst="rect">
              <a:avLst/>
            </a:prstGeom>
          </p:spPr>
        </p:pic>
        <p:pic>
          <p:nvPicPr>
            <p:cNvPr id="18" name="Image 17">
              <a:extLst>
                <a:ext uri="{FF2B5EF4-FFF2-40B4-BE49-F238E27FC236}">
                  <a16:creationId xmlns:a16="http://schemas.microsoft.com/office/drawing/2014/main" id="{82D97E15-1909-4E68-B76F-F7356032F79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4024" y="3440431"/>
              <a:ext cx="1258733" cy="1523454"/>
            </a:xfrm>
            <a:prstGeom prst="rect">
              <a:avLst/>
            </a:prstGeom>
          </p:spPr>
        </p:pic>
      </p:grpSp>
      <p:sp>
        <p:nvSpPr>
          <p:cNvPr id="3" name="Rectangle 2">
            <a:extLst>
              <a:ext uri="{FF2B5EF4-FFF2-40B4-BE49-F238E27FC236}">
                <a16:creationId xmlns:a16="http://schemas.microsoft.com/office/drawing/2014/main" id="{75F8F311-A0A1-32A9-1314-3C29A8220DC0}"/>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i="1">
                <a:solidFill>
                  <a:schemeClr val="bg1"/>
                </a:solidFill>
                <a:latin typeface="Segoe UI" panose="020B0502040204020203" pitchFamily="34" charset="0"/>
                <a:cs typeface="Times New Roman" panose="02020603050405020304" pitchFamily="18" charset="0"/>
              </a:rPr>
              <a:t>Llevar a cabo nuestra actividad de forma ética y responsable, y tener un impacto positivo en nuestros territorios</a:t>
            </a:r>
          </a:p>
        </p:txBody>
      </p:sp>
    </p:spTree>
    <p:extLst>
      <p:ext uri="{BB962C8B-B14F-4D97-AF65-F5344CB8AC3E}">
        <p14:creationId xmlns:p14="http://schemas.microsoft.com/office/powerpoint/2010/main" val="28593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687918" y="921561"/>
            <a:ext cx="5744785" cy="5753113"/>
          </a:xfrm>
          <a:prstGeom prst="rect">
            <a:avLst/>
          </a:prstGeom>
        </p:spPr>
        <p:txBody>
          <a:bodyPr wrap="square" lIns="91440" tIns="45720" rIns="91440" bIns="45720" anchor="t">
            <a:spAutoFit/>
          </a:bodyPr>
          <a:lstStyle/>
          <a:p>
            <a:pPr marL="371475" lvl="1" indent="-285750">
              <a:spcAft>
                <a:spcPts val="800"/>
              </a:spcAft>
              <a:buFont typeface="Wingdings" panose="05000000000000000000" pitchFamily="2" charset="2"/>
              <a:buChar char="Ø"/>
              <a:defRPr/>
            </a:pPr>
            <a:r>
              <a:rPr kumimoji="0" lang="es-ES" sz="1800" b="1" i="1" u="none" strike="noStrike" cap="none" normalizeH="0" baseline="0" noProof="0" dirty="0">
                <a:ln>
                  <a:noFill/>
                </a:ln>
                <a:solidFill>
                  <a:srgbClr val="FF5C35"/>
                </a:solidFill>
                <a:effectLst/>
                <a:uLnTx/>
                <a:uFillTx/>
                <a:latin typeface="Segoe UI"/>
                <a:cs typeface="Times New Roman"/>
              </a:rPr>
              <a:t>Educación</a:t>
            </a:r>
            <a:r>
              <a:rPr lang="es-ES" b="1" i="1" dirty="0">
                <a:solidFill>
                  <a:srgbClr val="FF5C35"/>
                </a:solidFill>
                <a:latin typeface="Segoe UI"/>
                <a:cs typeface="Times New Roman"/>
              </a:rPr>
              <a:t> / </a:t>
            </a:r>
            <a:r>
              <a:rPr kumimoji="0" lang="es-ES" sz="1800" b="1" i="1" u="none" strike="noStrike" cap="none" normalizeH="0" baseline="0" noProof="0" dirty="0">
                <a:ln>
                  <a:noFill/>
                </a:ln>
                <a:solidFill>
                  <a:srgbClr val="FF5C35"/>
                </a:solidFill>
                <a:effectLst/>
                <a:uLnTx/>
                <a:uFillTx/>
                <a:latin typeface="Segoe UI"/>
                <a:cs typeface="Times New Roman"/>
              </a:rPr>
              <a:t>Inserción</a:t>
            </a:r>
          </a:p>
          <a:p>
            <a:pPr marL="371475" lvl="1" indent="-285750">
              <a:spcAft>
                <a:spcPts val="800"/>
              </a:spcAft>
              <a:buFont typeface="Wingdings" panose="05000000000000000000" pitchFamily="2" charset="2"/>
              <a:buChar char="Ø"/>
              <a:defRPr/>
            </a:pPr>
            <a:r>
              <a:rPr kumimoji="0" lang="es-ES" sz="1800" b="1" i="1" u="none" strike="noStrike" cap="none" normalizeH="0" baseline="0" noProof="0" dirty="0">
                <a:ln>
                  <a:noFill/>
                </a:ln>
                <a:solidFill>
                  <a:srgbClr val="FF5C35"/>
                </a:solidFill>
                <a:effectLst/>
                <a:uLnTx/>
                <a:uFillTx/>
                <a:latin typeface="Segoe UI"/>
                <a:cs typeface="Times New Roman"/>
              </a:rPr>
              <a:t>Iniciativa empresarial desde áreas prioritarias </a:t>
            </a:r>
          </a:p>
          <a:p>
            <a:pPr marL="85725" lvl="1">
              <a:spcAft>
                <a:spcPts val="800"/>
              </a:spcAft>
              <a:defRPr/>
            </a:pPr>
            <a:endParaRPr lang="en-US" sz="800" b="1" i="0" u="none" strike="noStrike" kern="1200" cap="none" spc="0" normalizeH="0" baseline="0" noProof="0" dirty="0">
              <a:ln>
                <a:noFill/>
              </a:ln>
              <a:solidFill>
                <a:srgbClr val="FF5C35"/>
              </a:solidFill>
              <a:effectLst/>
              <a:uLnTx/>
              <a:uFillTx/>
              <a:latin typeface="Segoe UI"/>
              <a:cs typeface="Times New Roman"/>
            </a:endParaRPr>
          </a:p>
          <a:p>
            <a:pPr marL="85725" lvl="1">
              <a:lnSpc>
                <a:spcPct val="107000"/>
              </a:lnSpc>
              <a:spcAft>
                <a:spcPts val="800"/>
              </a:spcAft>
            </a:pPr>
            <a:r>
              <a:rPr lang="es-ES" b="1" dirty="0">
                <a:solidFill>
                  <a:schemeClr val="bg1"/>
                </a:solidFill>
                <a:latin typeface="Segoe UI" panose="020B0502040204020203" pitchFamily="34" charset="0"/>
                <a:cs typeface="Times New Roman" panose="02020603050405020304" pitchFamily="18" charset="0"/>
              </a:rPr>
              <a:t>Acciones</a:t>
            </a:r>
          </a:p>
          <a:p>
            <a:pPr marL="288000" lvl="1" indent="-180000"/>
            <a:r>
              <a:rPr lang="es-ES" dirty="0">
                <a:solidFill>
                  <a:schemeClr val="bg1"/>
                </a:solidFill>
                <a:latin typeface="Segoe UI" panose="020B0502040204020203" pitchFamily="34" charset="0"/>
                <a:cs typeface="Times New Roman" panose="02020603050405020304" pitchFamily="18" charset="0"/>
              </a:rPr>
              <a:t>- Financiación de proyectos asociativos: </a:t>
            </a:r>
            <a:r>
              <a:rPr lang="es-ES" dirty="0" err="1">
                <a:solidFill>
                  <a:schemeClr val="bg1"/>
                </a:solidFill>
                <a:latin typeface="Segoe UI" panose="020B0502040204020203" pitchFamily="34" charset="0"/>
                <a:cs typeface="Times New Roman" panose="02020603050405020304" pitchFamily="18" charset="0"/>
              </a:rPr>
              <a:t>Cegid</a:t>
            </a:r>
            <a:r>
              <a:rPr lang="es-ES" dirty="0">
                <a:solidFill>
                  <a:schemeClr val="bg1"/>
                </a:solidFill>
                <a:latin typeface="Segoe UI" panose="020B0502040204020203" pitchFamily="34" charset="0"/>
                <a:cs typeface="Times New Roman" panose="02020603050405020304" pitchFamily="18" charset="0"/>
              </a:rPr>
              <a:t> </a:t>
            </a:r>
            <a:r>
              <a:rPr lang="es-ES" dirty="0" err="1">
                <a:solidFill>
                  <a:schemeClr val="bg1"/>
                </a:solidFill>
                <a:latin typeface="Segoe UI" panose="020B0502040204020203" pitchFamily="34" charset="0"/>
                <a:cs typeface="Times New Roman" panose="02020603050405020304" pitchFamily="18" charset="0"/>
              </a:rPr>
              <a:t>Solidaire</a:t>
            </a:r>
            <a:r>
              <a:rPr lang="es-ES" dirty="0">
                <a:solidFill>
                  <a:schemeClr val="bg1"/>
                </a:solidFill>
                <a:latin typeface="Segoe UI" panose="020B0502040204020203" pitchFamily="34" charset="0"/>
                <a:cs typeface="Times New Roman" panose="02020603050405020304" pitchFamily="18" charset="0"/>
              </a:rPr>
              <a:t> cuenta con un presupuesto de 670.000 € en 2024.</a:t>
            </a:r>
          </a:p>
          <a:p>
            <a:pPr marL="288000" lvl="1" indent="-180000"/>
            <a:r>
              <a:rPr lang="es-ES" dirty="0">
                <a:solidFill>
                  <a:schemeClr val="bg1"/>
                </a:solidFill>
                <a:latin typeface="Segoe UI" panose="020B0502040204020203" pitchFamily="34" charset="0"/>
                <a:cs typeface="Times New Roman" panose="02020603050405020304" pitchFamily="18" charset="0"/>
              </a:rPr>
              <a:t>- Mecenazgo de competencias (más de 200 empleados implicados en 2023).</a:t>
            </a:r>
          </a:p>
          <a:p>
            <a:pPr marL="288000" lvl="1" indent="-180000"/>
            <a:r>
              <a:rPr lang="es-ES" dirty="0">
                <a:solidFill>
                  <a:schemeClr val="bg1"/>
                </a:solidFill>
                <a:latin typeface="Segoe UI" panose="020B0502040204020203" pitchFamily="34" charset="0"/>
                <a:cs typeface="Times New Roman" panose="02020603050405020304" pitchFamily="18" charset="0"/>
              </a:rPr>
              <a:t>- Establecimiento de relaciones para crear un ecosistema de socios y actores de interés general.</a:t>
            </a:r>
          </a:p>
          <a:p>
            <a:pPr marL="85725" lvl="1"/>
            <a:endParaRPr kumimoji="0" lang="en-US" sz="1800" b="1" i="0" u="none" strike="noStrike" kern="1200" cap="none" spc="0" normalizeH="0" baseline="0" noProof="0" dirty="0">
              <a:ln>
                <a:noFill/>
              </a:ln>
              <a:solidFill>
                <a:prstClr val="white"/>
              </a:solidFill>
              <a:effectLst/>
              <a:uLnTx/>
              <a:uFillTx/>
              <a:latin typeface="Segoe UI"/>
              <a:cs typeface="Times New Roman"/>
            </a:endParaRPr>
          </a:p>
          <a:p>
            <a:pPr marL="85725" lvl="1">
              <a:lnSpc>
                <a:spcPct val="107000"/>
              </a:lnSpc>
              <a:spcAft>
                <a:spcPts val="800"/>
              </a:spcAft>
              <a:defRPr/>
            </a:pPr>
            <a:r>
              <a:rPr kumimoji="0" lang="es-ES" sz="1800" b="1" i="0" u="none" strike="noStrike" cap="none" normalizeH="0" baseline="0" noProof="0" dirty="0">
                <a:ln>
                  <a:noFill/>
                </a:ln>
                <a:solidFill>
                  <a:prstClr val="white"/>
                </a:solidFill>
                <a:effectLst/>
                <a:uLnTx/>
                <a:uFillTx/>
                <a:latin typeface="Segoe UI"/>
                <a:cs typeface="Times New Roman"/>
              </a:rPr>
              <a:t>Asociaciones colaboradoras </a:t>
            </a:r>
          </a:p>
          <a:p>
            <a:pPr marL="85725" lvl="1">
              <a:defRPr/>
            </a:pPr>
            <a:r>
              <a:rPr kumimoji="0" lang="es-ES" sz="1800" b="0" i="0" u="none" strike="noStrike" cap="none" normalizeH="0" baseline="0" noProof="0" dirty="0">
                <a:ln>
                  <a:noFill/>
                </a:ln>
                <a:solidFill>
                  <a:prstClr val="white"/>
                </a:solidFill>
                <a:effectLst/>
                <a:uLnTx/>
                <a:uFillTx/>
                <a:latin typeface="Segoe UI"/>
                <a:cs typeface="Times New Roman"/>
              </a:rPr>
              <a:t>EPA, Latitudes, Enactus,</a:t>
            </a:r>
            <a:r>
              <a:rPr lang="es-ES" dirty="0">
                <a:solidFill>
                  <a:prstClr val="white"/>
                </a:solidFill>
                <a:latin typeface="Segoe UI"/>
                <a:cs typeface="Times New Roman"/>
              </a:rPr>
              <a:t> </a:t>
            </a:r>
            <a:r>
              <a:rPr kumimoji="0" lang="es-ES" sz="1800" b="0" i="0" u="none" strike="noStrike" cap="none" normalizeH="0" baseline="0" noProof="0" dirty="0">
                <a:ln>
                  <a:noFill/>
                </a:ln>
                <a:solidFill>
                  <a:prstClr val="white"/>
                </a:solidFill>
                <a:effectLst/>
                <a:uLnTx/>
                <a:uFillTx/>
                <a:latin typeface="Segoe UI"/>
                <a:cs typeface="Times New Roman"/>
              </a:rPr>
              <a:t>Sport Dans la </a:t>
            </a:r>
            <a:r>
              <a:rPr kumimoji="0" lang="es-ES" sz="1800" b="0" i="0" u="none" strike="noStrike" cap="none" normalizeH="0" baseline="0" noProof="0" dirty="0" err="1">
                <a:ln>
                  <a:noFill/>
                </a:ln>
                <a:solidFill>
                  <a:prstClr val="white"/>
                </a:solidFill>
                <a:effectLst/>
                <a:uLnTx/>
                <a:uFillTx/>
                <a:latin typeface="Segoe UI"/>
                <a:cs typeface="Times New Roman"/>
              </a:rPr>
              <a:t>Ville</a:t>
            </a:r>
            <a:r>
              <a:rPr kumimoji="0" lang="es-ES" sz="1800" b="0" i="0" u="none" strike="noStrike" cap="none" normalizeH="0" baseline="0" noProof="0" dirty="0">
                <a:ln>
                  <a:noFill/>
                </a:ln>
                <a:solidFill>
                  <a:prstClr val="white"/>
                </a:solidFill>
                <a:effectLst/>
                <a:uLnTx/>
                <a:uFillTx/>
                <a:latin typeface="Segoe UI"/>
                <a:cs typeface="Times New Roman"/>
              </a:rPr>
              <a:t>, </a:t>
            </a:r>
          </a:p>
          <a:p>
            <a:pPr marL="85725" lvl="1">
              <a:defRPr/>
            </a:pPr>
            <a:r>
              <a:rPr kumimoji="0" lang="es-ES" sz="1800" b="0" i="0" u="none" strike="noStrike" cap="none" normalizeH="0" baseline="0" noProof="0" dirty="0">
                <a:ln>
                  <a:noFill/>
                </a:ln>
                <a:solidFill>
                  <a:prstClr val="white"/>
                </a:solidFill>
                <a:effectLst/>
                <a:uLnTx/>
                <a:uFillTx/>
                <a:latin typeface="Segoe UI"/>
                <a:cs typeface="Times New Roman"/>
              </a:rPr>
              <a:t>60 000 </a:t>
            </a:r>
            <a:r>
              <a:rPr kumimoji="0" lang="es-ES" sz="1800" b="0" i="0" u="none" strike="noStrike" cap="none" normalizeH="0" baseline="0" noProof="0" dirty="0" err="1">
                <a:ln>
                  <a:noFill/>
                </a:ln>
                <a:solidFill>
                  <a:prstClr val="white"/>
                </a:solidFill>
                <a:effectLst/>
                <a:uLnTx/>
                <a:uFillTx/>
                <a:latin typeface="Segoe UI"/>
                <a:cs typeface="Times New Roman"/>
              </a:rPr>
              <a:t>rebonds</a:t>
            </a:r>
            <a:r>
              <a:rPr kumimoji="0" lang="es-ES" sz="1800" b="0" i="0" u="none" strike="noStrike" cap="none" normalizeH="0" baseline="0" noProof="0" dirty="0">
                <a:ln>
                  <a:noFill/>
                </a:ln>
                <a:solidFill>
                  <a:prstClr val="white"/>
                </a:solidFill>
                <a:effectLst/>
                <a:uLnTx/>
                <a:uFillTx/>
                <a:latin typeface="Segoe UI"/>
                <a:cs typeface="Times New Roman"/>
              </a:rPr>
              <a:t>,</a:t>
            </a:r>
            <a:r>
              <a:rPr lang="es-ES" dirty="0">
                <a:solidFill>
                  <a:prstClr val="white"/>
                </a:solidFill>
                <a:latin typeface="Segoe UI"/>
                <a:cs typeface="Times New Roman"/>
              </a:rPr>
              <a:t> </a:t>
            </a:r>
            <a:r>
              <a:rPr kumimoji="0" lang="es-ES" sz="1800" b="0" i="0" u="none" strike="noStrike" cap="none" normalizeH="0" baseline="0" noProof="0" dirty="0">
                <a:ln>
                  <a:noFill/>
                </a:ln>
                <a:solidFill>
                  <a:prstClr val="white"/>
                </a:solidFill>
                <a:effectLst/>
                <a:uLnTx/>
                <a:uFillTx/>
                <a:latin typeface="Segoe UI"/>
                <a:cs typeface="Times New Roman"/>
              </a:rPr>
              <a:t>Elles </a:t>
            </a:r>
            <a:r>
              <a:rPr kumimoji="0" lang="es-ES" sz="1800" b="0" i="0" u="none" strike="noStrike" cap="none" normalizeH="0" baseline="0" noProof="0" dirty="0" err="1">
                <a:ln>
                  <a:noFill/>
                </a:ln>
                <a:solidFill>
                  <a:prstClr val="white"/>
                </a:solidFill>
                <a:effectLst/>
                <a:uLnTx/>
                <a:uFillTx/>
                <a:latin typeface="Segoe UI"/>
                <a:cs typeface="Times New Roman"/>
              </a:rPr>
              <a:t>bougent</a:t>
            </a:r>
            <a:r>
              <a:rPr kumimoji="0" lang="es-ES" sz="1800" b="0" i="0" u="none" strike="noStrike" cap="none" normalizeH="0" baseline="0" noProof="0" dirty="0">
                <a:ln>
                  <a:noFill/>
                </a:ln>
                <a:solidFill>
                  <a:prstClr val="white"/>
                </a:solidFill>
                <a:effectLst/>
                <a:uLnTx/>
                <a:uFillTx/>
                <a:latin typeface="Segoe UI"/>
                <a:cs typeface="Times New Roman"/>
              </a:rPr>
              <a:t>,</a:t>
            </a:r>
            <a:r>
              <a:rPr lang="es-ES" dirty="0">
                <a:solidFill>
                  <a:prstClr val="white"/>
                </a:solidFill>
                <a:latin typeface="Segoe UI"/>
                <a:cs typeface="Times New Roman"/>
              </a:rPr>
              <a:t> </a:t>
            </a:r>
            <a:r>
              <a:rPr kumimoji="0" lang="es-ES" sz="1800" b="0" i="0" u="none" strike="noStrike" cap="none" normalizeH="0" baseline="0" noProof="0" dirty="0" err="1">
                <a:ln>
                  <a:noFill/>
                </a:ln>
                <a:solidFill>
                  <a:prstClr val="white"/>
                </a:solidFill>
                <a:effectLst/>
                <a:uLnTx/>
                <a:uFillTx/>
                <a:latin typeface="Segoe UI"/>
                <a:cs typeface="Times New Roman"/>
              </a:rPr>
              <a:t>Ronalpia</a:t>
            </a:r>
            <a:r>
              <a:rPr lang="es-ES" dirty="0">
                <a:solidFill>
                  <a:prstClr val="white"/>
                </a:solidFill>
                <a:latin typeface="Segoe UI"/>
                <a:cs typeface="Segoe UI"/>
              </a:rPr>
              <a:t>, </a:t>
            </a:r>
            <a:r>
              <a:rPr lang="es-ES" dirty="0" err="1">
                <a:solidFill>
                  <a:prstClr val="white"/>
                </a:solidFill>
                <a:latin typeface="Segoe UI"/>
                <a:cs typeface="Segoe UI"/>
              </a:rPr>
              <a:t>Emmaüs</a:t>
            </a:r>
            <a:r>
              <a:rPr lang="es-ES" dirty="0">
                <a:solidFill>
                  <a:prstClr val="white"/>
                </a:solidFill>
                <a:latin typeface="Segoe UI"/>
                <a:cs typeface="Segoe UI"/>
              </a:rPr>
              <a:t> </a:t>
            </a:r>
            <a:r>
              <a:rPr lang="es-ES" dirty="0" err="1">
                <a:solidFill>
                  <a:prstClr val="white"/>
                </a:solidFill>
                <a:latin typeface="Segoe UI"/>
                <a:cs typeface="Segoe UI"/>
              </a:rPr>
              <a:t>Connect</a:t>
            </a:r>
            <a:r>
              <a:rPr lang="es-ES" dirty="0">
                <a:solidFill>
                  <a:prstClr val="white"/>
                </a:solidFill>
                <a:latin typeface="Segoe UI"/>
                <a:cs typeface="Segoe UI"/>
              </a:rPr>
              <a:t>.</a:t>
            </a:r>
          </a:p>
          <a:p>
            <a:pPr marL="85725" lvl="1">
              <a:defRPr/>
            </a:pPr>
            <a:endParaRPr lang="en-US" sz="1800" b="1" i="0" u="none" strike="noStrike" kern="1200" cap="none" spc="0" normalizeH="0" baseline="0" noProof="0" dirty="0">
              <a:ln>
                <a:noFill/>
              </a:ln>
              <a:solidFill>
                <a:prstClr val="white"/>
              </a:solidFill>
              <a:effectLst/>
              <a:uLnTx/>
              <a:uFillTx/>
              <a:latin typeface="Segoe UI"/>
              <a:cs typeface="Segoe UI"/>
            </a:endParaRPr>
          </a:p>
          <a:p>
            <a:pPr marL="85725" lvl="1">
              <a:defRPr/>
            </a:pPr>
            <a:r>
              <a:rPr lang="es-ES" b="1" dirty="0">
                <a:solidFill>
                  <a:prstClr val="white"/>
                </a:solidFill>
                <a:latin typeface="Segoe UI"/>
                <a:cs typeface="Segoe UI"/>
              </a:rPr>
              <a:t>Otras iniciativas </a:t>
            </a:r>
            <a:r>
              <a:rPr lang="es-ES" dirty="0">
                <a:solidFill>
                  <a:prstClr val="white"/>
                </a:solidFill>
                <a:latin typeface="Segoe UI"/>
                <a:cs typeface="Segoe UI"/>
              </a:rPr>
              <a:t>solidarias en España, Portugal y África.</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7072"/>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31904" y="213285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E247469-6D9F-EEB0-DF52-487D08EDA04E}"/>
              </a:ext>
            </a:extLst>
          </p:cNvPr>
          <p:cNvSpPr txBox="1"/>
          <p:nvPr/>
        </p:nvSpPr>
        <p:spPr>
          <a:xfrm>
            <a:off x="356820" y="905733"/>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a:ln>
                  <a:noFill/>
                </a:ln>
                <a:solidFill>
                  <a:prstClr val="white"/>
                </a:solidFill>
                <a:effectLst/>
                <a:uLnTx/>
                <a:uFillTx/>
                <a:latin typeface="Segoe UI"/>
                <a:ea typeface="+mn-ea"/>
                <a:cs typeface="+mn-cs"/>
              </a:rPr>
              <a:t>Cegid en la sociedad</a:t>
            </a:r>
          </a:p>
        </p:txBody>
      </p:sp>
      <p:cxnSp>
        <p:nvCxnSpPr>
          <p:cNvPr id="6" name="Connecteur droit 5">
            <a:extLst>
              <a:ext uri="{FF2B5EF4-FFF2-40B4-BE49-F238E27FC236}">
                <a16:creationId xmlns:a16="http://schemas.microsoft.com/office/drawing/2014/main" id="{7F3842F1-40DC-8A90-AD5D-06BCCED9916B}"/>
              </a:ext>
            </a:extLst>
          </p:cNvPr>
          <p:cNvCxnSpPr>
            <a:cxnSpLocks/>
          </p:cNvCxnSpPr>
          <p:nvPr/>
        </p:nvCxnSpPr>
        <p:spPr>
          <a:xfrm>
            <a:off x="5231904" y="443711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65BEB6AF-4D4A-AC4C-E50D-083EE42DDEF2}"/>
              </a:ext>
            </a:extLst>
          </p:cNvPr>
          <p:cNvGrpSpPr/>
          <p:nvPr/>
        </p:nvGrpSpPr>
        <p:grpSpPr>
          <a:xfrm>
            <a:off x="1204216" y="3016508"/>
            <a:ext cx="2508540" cy="2558982"/>
            <a:chOff x="1204216" y="3016508"/>
            <a:chExt cx="2508540" cy="2558982"/>
          </a:xfrm>
        </p:grpSpPr>
        <p:pic>
          <p:nvPicPr>
            <p:cNvPr id="10" name="Image 9">
              <a:extLst>
                <a:ext uri="{FF2B5EF4-FFF2-40B4-BE49-F238E27FC236}">
                  <a16:creationId xmlns:a16="http://schemas.microsoft.com/office/drawing/2014/main" id="{89CFEB50-EA63-A0FC-B723-6234039BF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8626" y="3016508"/>
              <a:ext cx="1256445" cy="128463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CB98209-277A-5021-E44C-0997277AF7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4216" y="3016511"/>
              <a:ext cx="1256444" cy="128463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5E6B86AE-FBB8-2B9C-EA8B-8CB5F03ACA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8284" y="4290858"/>
              <a:ext cx="1256445" cy="1284632"/>
            </a:xfrm>
            <a:prstGeom prst="rect">
              <a:avLst/>
            </a:prstGeom>
          </p:spPr>
        </p:pic>
        <p:pic>
          <p:nvPicPr>
            <p:cNvPr id="14" name="Image 13">
              <a:extLst>
                <a:ext uri="{FF2B5EF4-FFF2-40B4-BE49-F238E27FC236}">
                  <a16:creationId xmlns:a16="http://schemas.microsoft.com/office/drawing/2014/main" id="{CF1982F1-EA7A-B23C-417E-A1A89BDE87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68938" y="4301597"/>
              <a:ext cx="1243818" cy="1273893"/>
            </a:xfrm>
            <a:prstGeom prst="rect">
              <a:avLst/>
            </a:prstGeom>
          </p:spPr>
        </p:pic>
      </p:grpSp>
      <p:sp>
        <p:nvSpPr>
          <p:cNvPr id="5" name="Rectangle 4">
            <a:extLst>
              <a:ext uri="{FF2B5EF4-FFF2-40B4-BE49-F238E27FC236}">
                <a16:creationId xmlns:a16="http://schemas.microsoft.com/office/drawing/2014/main" id="{56CDD5F1-1095-07D6-E2C0-1E1C7EA1B457}"/>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i="1">
                <a:solidFill>
                  <a:schemeClr val="bg1"/>
                </a:solidFill>
                <a:latin typeface="Segoe UI" panose="020B0502040204020203" pitchFamily="34" charset="0"/>
                <a:cs typeface="Times New Roman" panose="02020603050405020304" pitchFamily="18" charset="0"/>
              </a:rPr>
              <a:t>Llevar a cabo nuestra actividad de forma ética y responsable, y tener un impacto positivo en nuestros territorios</a:t>
            </a:r>
          </a:p>
        </p:txBody>
      </p:sp>
      <p:pic>
        <p:nvPicPr>
          <p:cNvPr id="16" name="Image 15">
            <a:extLst>
              <a:ext uri="{FF2B5EF4-FFF2-40B4-BE49-F238E27FC236}">
                <a16:creationId xmlns:a16="http://schemas.microsoft.com/office/drawing/2014/main" id="{F77FC538-0633-4C8B-203C-E7FFAED08762}"/>
              </a:ext>
            </a:extLst>
          </p:cNvPr>
          <p:cNvPicPr>
            <a:picLocks noChangeAspect="1"/>
          </p:cNvPicPr>
          <p:nvPr/>
        </p:nvPicPr>
        <p:blipFill>
          <a:blip r:embed="rId7"/>
          <a:stretch>
            <a:fillRect/>
          </a:stretch>
        </p:blipFill>
        <p:spPr>
          <a:xfrm>
            <a:off x="6888088" y="385363"/>
            <a:ext cx="2736303" cy="451349"/>
          </a:xfrm>
          <a:prstGeom prst="rect">
            <a:avLst/>
          </a:prstGeom>
        </p:spPr>
      </p:pic>
      <p:cxnSp>
        <p:nvCxnSpPr>
          <p:cNvPr id="17" name="Connecteur droit 16">
            <a:extLst>
              <a:ext uri="{FF2B5EF4-FFF2-40B4-BE49-F238E27FC236}">
                <a16:creationId xmlns:a16="http://schemas.microsoft.com/office/drawing/2014/main" id="{B6C72351-5E2B-93E0-6888-13526EEA393B}"/>
              </a:ext>
            </a:extLst>
          </p:cNvPr>
          <p:cNvCxnSpPr>
            <a:cxnSpLocks/>
          </p:cNvCxnSpPr>
          <p:nvPr/>
        </p:nvCxnSpPr>
        <p:spPr>
          <a:xfrm>
            <a:off x="5231904" y="587727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8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456040" y="854783"/>
            <a:ext cx="5430100" cy="4436214"/>
          </a:xfrm>
          <a:prstGeom prst="rect">
            <a:avLst/>
          </a:prstGeom>
        </p:spPr>
        <p:txBody>
          <a:bodyPr wrap="square" lIns="91440" tIns="45720" rIns="91440" bIns="45720" anchor="t">
            <a:spAutoFit/>
          </a:bodyPr>
          <a:lstStyle/>
          <a:p>
            <a:pPr>
              <a:lnSpc>
                <a:spcPct val="107000"/>
              </a:lnSpc>
              <a:spcAft>
                <a:spcPts val="800"/>
              </a:spcAft>
            </a:pPr>
            <a:r>
              <a:rPr lang="es-ES" b="1" dirty="0">
                <a:solidFill>
                  <a:schemeClr val="bg1"/>
                </a:solidFill>
                <a:latin typeface="+mj-lt"/>
                <a:ea typeface="Calibri"/>
                <a:cs typeface="Times New Roman"/>
              </a:rPr>
              <a:t>Desarrollo responsable</a:t>
            </a:r>
          </a:p>
          <a:p>
            <a:pPr marL="285750" indent="-285750">
              <a:lnSpc>
                <a:spcPct val="107000"/>
              </a:lnSpc>
              <a:buFont typeface="Arial" panose="020B0604020202020204" pitchFamily="34" charset="0"/>
              <a:buChar char="•"/>
            </a:pPr>
            <a:r>
              <a:rPr lang="es-ES" dirty="0">
                <a:solidFill>
                  <a:schemeClr val="bg1"/>
                </a:solidFill>
                <a:effectLst/>
                <a:latin typeface="+mj-lt"/>
                <a:ea typeface="Calibri"/>
                <a:cs typeface="Times New Roman"/>
              </a:rPr>
              <a:t>Mejorar la accesibilidad de nuestras ofertas (</a:t>
            </a:r>
            <a:r>
              <a:rPr lang="es-ES" dirty="0">
                <a:solidFill>
                  <a:schemeClr val="bg1"/>
                </a:solidFill>
                <a:effectLst/>
                <a:latin typeface="+mj-lt"/>
                <a:ea typeface="Calibri"/>
                <a:cs typeface="Times New Roman"/>
                <a:hlinkClick r:id="rId3">
                  <a:extLst>
                    <a:ext uri="{A12FA001-AC4F-418D-AE19-62706E023703}">
                      <ahyp:hlinkClr xmlns:ahyp="http://schemas.microsoft.com/office/drawing/2018/hyperlinkcolor" val="tx"/>
                    </a:ext>
                  </a:extLst>
                </a:hlinkClick>
              </a:rPr>
              <a:t>RGAA</a:t>
            </a:r>
            <a:r>
              <a:rPr lang="es-ES" dirty="0">
                <a:solidFill>
                  <a:schemeClr val="bg1"/>
                </a:solidFill>
                <a:effectLst/>
                <a:latin typeface="+mj-lt"/>
                <a:ea typeface="Calibri"/>
                <a:cs typeface="Times New Roman"/>
              </a:rPr>
              <a:t>).</a:t>
            </a:r>
          </a:p>
          <a:p>
            <a:pPr marL="285750" indent="-285750">
              <a:lnSpc>
                <a:spcPct val="107000"/>
              </a:lnSpc>
              <a:buFont typeface="Arial" panose="020B0604020202020204" pitchFamily="34" charset="0"/>
              <a:buChar char="•"/>
            </a:pPr>
            <a:r>
              <a:rPr lang="es-ES" dirty="0">
                <a:solidFill>
                  <a:schemeClr val="bg1"/>
                </a:solidFill>
                <a:latin typeface="+mj-lt"/>
                <a:ea typeface="Calibri"/>
                <a:cs typeface="Times New Roman"/>
              </a:rPr>
              <a:t>Desarrollar productos que emitan menos gases de efecto invernadero (ecodiseño).</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s-ES" b="1" dirty="0">
                <a:solidFill>
                  <a:schemeClr val="bg1"/>
                </a:solidFill>
                <a:latin typeface="+mj-lt"/>
                <a:ea typeface="Calibri"/>
                <a:cs typeface="Times New Roman"/>
              </a:rPr>
              <a:t>Integración de ESG en nuestras ofertas </a:t>
            </a:r>
          </a:p>
          <a:p>
            <a:pPr marL="285750" lvl="0" indent="-285750">
              <a:lnSpc>
                <a:spcPct val="107000"/>
              </a:lnSpc>
              <a:spcAft>
                <a:spcPts val="800"/>
              </a:spcAft>
              <a:buFont typeface="Arial" panose="020B0604020202020204" pitchFamily="34" charset="0"/>
              <a:buChar char="•"/>
            </a:pPr>
            <a:r>
              <a:rPr lang="es-ES" dirty="0">
                <a:solidFill>
                  <a:schemeClr val="bg1"/>
                </a:solidFill>
                <a:latin typeface="+mj-lt"/>
                <a:ea typeface="Calibri"/>
                <a:cs typeface="Times New Roman"/>
              </a:rPr>
              <a:t>Desarrollar una cultura ESG entre nuestros socios y clientes.</a:t>
            </a:r>
          </a:p>
          <a:p>
            <a:pPr marL="285750" indent="-285750">
              <a:lnSpc>
                <a:spcPct val="107000"/>
              </a:lnSpc>
              <a:spcAft>
                <a:spcPts val="800"/>
              </a:spcAft>
              <a:buFont typeface="Arial" panose="020B0604020202020204" pitchFamily="34" charset="0"/>
              <a:buChar char="•"/>
            </a:pPr>
            <a:r>
              <a:rPr lang="es-ES" dirty="0">
                <a:solidFill>
                  <a:schemeClr val="bg1"/>
                </a:solidFill>
                <a:latin typeface="+mj-lt"/>
                <a:ea typeface="Calibri"/>
                <a:cs typeface="Times New Roman"/>
              </a:rPr>
              <a:t>Facilitar la gestión </a:t>
            </a:r>
            <a:r>
              <a:rPr lang="es-ES" dirty="0" err="1">
                <a:solidFill>
                  <a:schemeClr val="bg1"/>
                </a:solidFill>
                <a:latin typeface="+mj-lt"/>
                <a:ea typeface="Calibri"/>
                <a:cs typeface="Times New Roman"/>
              </a:rPr>
              <a:t>extrafinanciera</a:t>
            </a:r>
            <a:r>
              <a:rPr lang="es-ES" dirty="0">
                <a:solidFill>
                  <a:schemeClr val="bg1"/>
                </a:solidFill>
                <a:latin typeface="+mj-lt"/>
                <a:ea typeface="Calibri"/>
                <a:cs typeface="Times New Roman"/>
              </a:rPr>
              <a:t> a través de nuestras ofertas y la preparación de la CSRD.</a:t>
            </a:r>
          </a:p>
          <a:p>
            <a:pPr marL="285750" indent="-285750">
              <a:lnSpc>
                <a:spcPct val="107000"/>
              </a:lnSpc>
              <a:spcAft>
                <a:spcPts val="800"/>
              </a:spcAft>
              <a:buFont typeface="Arial" panose="020B0604020202020204" pitchFamily="34" charset="0"/>
              <a:buChar char="•"/>
            </a:pPr>
            <a:r>
              <a:rPr lang="es-ES" dirty="0">
                <a:solidFill>
                  <a:schemeClr val="bg1"/>
                </a:solidFill>
                <a:latin typeface="+mj-lt"/>
                <a:ea typeface="Calibri"/>
                <a:cs typeface="Times New Roman"/>
              </a:rPr>
              <a:t>Desarrollar asociaciones con editores de software específico de seguimiento de la huella de carbono y ESG.</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28962" y="1062028"/>
            <a:ext cx="120664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6" y="678412"/>
            <a:ext cx="4797655"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dirty="0" err="1">
                <a:ln>
                  <a:noFill/>
                </a:ln>
                <a:solidFill>
                  <a:prstClr val="white"/>
                </a:solidFill>
                <a:effectLst/>
                <a:uLnTx/>
                <a:uFillTx/>
                <a:latin typeface="Segoe UI"/>
                <a:ea typeface="+mn-ea"/>
                <a:cs typeface="+mn-cs"/>
              </a:rPr>
              <a:t>Cegid</a:t>
            </a:r>
            <a:r>
              <a:rPr kumimoji="0" lang="es-ES" sz="3200" b="1" i="0" u="none" strike="noStrike" cap="none" normalizeH="0" baseline="0" noProof="0" dirty="0">
                <a:ln>
                  <a:noFill/>
                </a:ln>
                <a:solidFill>
                  <a:prstClr val="white"/>
                </a:solidFill>
                <a:effectLst/>
                <a:uLnTx/>
                <a:uFillTx/>
                <a:latin typeface="Segoe UI"/>
                <a:ea typeface="+mn-ea"/>
                <a:cs typeface="+mn-cs"/>
              </a:rPr>
              <a:t> para sus clientes</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923330"/>
          </a:xfrm>
          <a:prstGeom prst="rect">
            <a:avLst/>
          </a:prstGeom>
          <a:noFill/>
        </p:spPr>
        <p:txBody>
          <a:bodyPr wrap="square">
            <a:spAutoFit/>
          </a:bodyPr>
          <a:lstStyle/>
          <a:p>
            <a:pPr algn="ctr">
              <a:defRPr/>
            </a:pPr>
            <a:r>
              <a:rPr kumimoji="0" lang="es-ES" sz="1800" i="1" u="none" strike="noStrike" cap="none" normalizeH="0" baseline="0" noProof="0" dirty="0">
                <a:ln>
                  <a:noFill/>
                </a:ln>
                <a:solidFill>
                  <a:prstClr val="white"/>
                </a:solidFill>
                <a:effectLst/>
                <a:uLnTx/>
                <a:uFillTx/>
                <a:latin typeface="Segoe UI"/>
                <a:ea typeface="+mn-ea"/>
                <a:cs typeface="+mn-cs"/>
              </a:rPr>
              <a:t>Garantizar la satisfacción de nuestros clientes y la seguridad de sus soluciones, y apoyar su propio enfoque ESG.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35620" y="2708920"/>
            <a:ext cx="92042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66EB88E-E3FC-995F-1792-324B9FB86F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3280" y="3875642"/>
            <a:ext cx="1256445" cy="1284632"/>
          </a:xfrm>
          <a:prstGeom prst="rect">
            <a:avLst/>
          </a:prstGeom>
        </p:spPr>
      </p:pic>
    </p:spTree>
    <p:extLst>
      <p:ext uri="{BB962C8B-B14F-4D97-AF65-F5344CB8AC3E}">
        <p14:creationId xmlns:p14="http://schemas.microsoft.com/office/powerpoint/2010/main" val="24838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5818767" y="2652961"/>
            <a:ext cx="6086413" cy="3784177"/>
          </a:xfrm>
          <a:prstGeom prst="rect">
            <a:avLst/>
          </a:prstGeom>
        </p:spPr>
        <p:txBody>
          <a:bodyPr wrap="square" lIns="91440" tIns="45720" rIns="91440" bIns="45720" anchor="t">
            <a:spAutoFit/>
          </a:bodyPr>
          <a:lstStyle/>
          <a:p>
            <a:pPr>
              <a:lnSpc>
                <a:spcPct val="107000"/>
              </a:lnSpc>
              <a:spcAft>
                <a:spcPts val="800"/>
              </a:spcAft>
              <a:defRPr/>
            </a:pPr>
            <a:r>
              <a:rPr lang="es-ES" sz="2000" b="1" u="sng" dirty="0">
                <a:solidFill>
                  <a:schemeClr val="bg1"/>
                </a:solidFill>
                <a:latin typeface="Segoe UI"/>
                <a:cs typeface="Times New Roman"/>
              </a:rPr>
              <a:t>Resultados</a:t>
            </a:r>
          </a:p>
          <a:p>
            <a:pPr marL="285750" indent="-285750" algn="just">
              <a:lnSpc>
                <a:spcPct val="107000"/>
              </a:lnSpc>
              <a:spcAft>
                <a:spcPts val="800"/>
              </a:spcAft>
              <a:buFont typeface="Courier New,monospace"/>
              <a:buChar char="o"/>
              <a:defRPr/>
            </a:pPr>
            <a:r>
              <a:rPr lang="es-ES" sz="2000" b="1" dirty="0">
                <a:solidFill>
                  <a:schemeClr val="accent1"/>
                </a:solidFill>
                <a:latin typeface="Segoe UI"/>
                <a:cs typeface="Segoe UI"/>
              </a:rPr>
              <a:t>Igualdad: 40 % de mujeres </a:t>
            </a:r>
          </a:p>
          <a:p>
            <a:pPr marL="285750" indent="-285750" algn="just">
              <a:lnSpc>
                <a:spcPct val="107000"/>
              </a:lnSpc>
              <a:spcAft>
                <a:spcPts val="800"/>
              </a:spcAft>
              <a:buFont typeface="Courier New,monospace"/>
              <a:buChar char="o"/>
              <a:defRPr/>
            </a:pPr>
            <a:r>
              <a:rPr lang="es-ES" sz="2000" b="1" dirty="0">
                <a:solidFill>
                  <a:schemeClr val="bg1"/>
                </a:solidFill>
                <a:latin typeface="Segoe UI"/>
                <a:cs typeface="Segoe UI"/>
              </a:rPr>
              <a:t>Discapacidad: + de</a:t>
            </a:r>
            <a:r>
              <a:rPr lang="es-ES" sz="2000" dirty="0">
                <a:solidFill>
                  <a:schemeClr val="bg1"/>
                </a:solidFill>
                <a:latin typeface="Segoe UI"/>
                <a:cs typeface="Segoe UI"/>
              </a:rPr>
              <a:t> </a:t>
            </a:r>
            <a:r>
              <a:rPr lang="es-ES" sz="2000" b="1" dirty="0">
                <a:solidFill>
                  <a:schemeClr val="bg1"/>
                </a:solidFill>
                <a:latin typeface="Segoe UI"/>
                <a:cs typeface="Segoe UI"/>
              </a:rPr>
              <a:t>150 personas</a:t>
            </a:r>
            <a:r>
              <a:rPr lang="es-ES" sz="2000" dirty="0">
                <a:solidFill>
                  <a:schemeClr val="bg1"/>
                </a:solidFill>
                <a:latin typeface="Segoe UI"/>
                <a:cs typeface="Segoe UI"/>
              </a:rPr>
              <a:t> </a:t>
            </a:r>
            <a:r>
              <a:rPr lang="es-ES" sz="1600" dirty="0">
                <a:solidFill>
                  <a:srgbClr val="FFFFFF"/>
                </a:solidFill>
                <a:latin typeface="Segoe UI"/>
                <a:cs typeface="Segoe UI"/>
              </a:rPr>
              <a:t>en situación de discapacidad a las que se presta apoyo a diario </a:t>
            </a:r>
          </a:p>
          <a:p>
            <a:pPr marL="285750" indent="-285750" algn="just">
              <a:lnSpc>
                <a:spcPct val="107000"/>
              </a:lnSpc>
              <a:spcAft>
                <a:spcPts val="800"/>
              </a:spcAft>
              <a:buFont typeface="Courier New,monospace"/>
              <a:buChar char="o"/>
              <a:defRPr/>
            </a:pPr>
            <a:r>
              <a:rPr lang="es-ES" sz="2000" b="1" dirty="0">
                <a:solidFill>
                  <a:schemeClr val="accent1"/>
                </a:solidFill>
                <a:latin typeface="Segoe UI"/>
                <a:cs typeface="Segoe UI"/>
              </a:rPr>
              <a:t>Diversidad: 70 % de nuestros managers</a:t>
            </a:r>
            <a:r>
              <a:rPr lang="es-ES" sz="1600" dirty="0">
                <a:solidFill>
                  <a:srgbClr val="FFFFFF"/>
                </a:solidFill>
                <a:latin typeface="Segoe UI"/>
                <a:cs typeface="Segoe UI"/>
              </a:rPr>
              <a:t> recibieron formación en 2022 </a:t>
            </a:r>
          </a:p>
          <a:p>
            <a:pPr marL="342900" indent="-342900" algn="just">
              <a:lnSpc>
                <a:spcPct val="107000"/>
              </a:lnSpc>
              <a:spcAft>
                <a:spcPts val="800"/>
              </a:spcAft>
              <a:buFont typeface="Courier New" panose="02070309020205020404" pitchFamily="49" charset="0"/>
              <a:buChar char="o"/>
              <a:defRPr/>
            </a:pPr>
            <a:r>
              <a:rPr lang="es-ES" sz="2000" b="1" dirty="0">
                <a:solidFill>
                  <a:schemeClr val="bg1"/>
                </a:solidFill>
                <a:latin typeface="Segoe UI"/>
                <a:cs typeface="Segoe UI"/>
              </a:rPr>
              <a:t>Índice de igualdad entre Mujeres/Hombres: </a:t>
            </a:r>
            <a:r>
              <a:rPr lang="es-ES" sz="2000" dirty="0">
                <a:solidFill>
                  <a:srgbClr val="FFFFFF"/>
                </a:solidFill>
                <a:latin typeface="Segoe UI"/>
                <a:cs typeface="Segoe UI"/>
              </a:rPr>
              <a:t>86/100 en 2022</a:t>
            </a:r>
          </a:p>
          <a:p>
            <a:pPr algn="just">
              <a:lnSpc>
                <a:spcPct val="107000"/>
              </a:lnSpc>
              <a:spcAft>
                <a:spcPts val="800"/>
              </a:spcAft>
              <a:defRPr/>
            </a:pPr>
            <a:endParaRPr lang="fr-FR" sz="1600" dirty="0">
              <a:solidFill>
                <a:srgbClr val="FFFFFF"/>
              </a:solidFill>
              <a:latin typeface="Segoe UI"/>
              <a:cs typeface="Segoe UI"/>
            </a:endParaRPr>
          </a:p>
          <a:p>
            <a:pPr marL="285750" indent="-285750" algn="just">
              <a:lnSpc>
                <a:spcPct val="107000"/>
              </a:lnSpc>
              <a:spcAft>
                <a:spcPts val="800"/>
              </a:spcAft>
              <a:buFont typeface="Courier New"/>
              <a:buChar char="o"/>
              <a:defRPr/>
            </a:pPr>
            <a:endParaRPr lang="fr-FR" sz="1600" dirty="0">
              <a:solidFill>
                <a:schemeClr val="bg1"/>
              </a:solidFill>
              <a:cs typeface="Times New Roman"/>
            </a:endParaRPr>
          </a:p>
        </p:txBody>
      </p:sp>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999180" y="2875575"/>
            <a:ext cx="715647"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225850" y="513300"/>
            <a:ext cx="457400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dirty="0" err="1">
                <a:ln>
                  <a:noFill/>
                </a:ln>
                <a:solidFill>
                  <a:prstClr val="white"/>
                </a:solidFill>
                <a:effectLst/>
                <a:uLnTx/>
                <a:uFillTx/>
                <a:latin typeface="Segoe UI"/>
                <a:ea typeface="+mn-ea"/>
                <a:cs typeface="+mn-cs"/>
              </a:rPr>
              <a:t>Cegid</a:t>
            </a:r>
            <a:r>
              <a:rPr kumimoji="0" lang="es-ES" sz="3200" b="1" i="0" u="none" strike="noStrike" cap="none" normalizeH="0" baseline="0" noProof="0" dirty="0">
                <a:ln>
                  <a:noFill/>
                </a:ln>
                <a:solidFill>
                  <a:prstClr val="white"/>
                </a:solidFill>
                <a:effectLst/>
                <a:uLnTx/>
                <a:uFillTx/>
                <a:latin typeface="Segoe UI"/>
                <a:ea typeface="+mn-ea"/>
                <a:cs typeface="+mn-cs"/>
              </a:rPr>
              <a:t> y las </a:t>
            </a:r>
            <a:r>
              <a:rPr lang="es-ES" sz="3200" b="1" dirty="0">
                <a:solidFill>
                  <a:prstClr val="white"/>
                </a:solidFill>
                <a:latin typeface="Segoe UI"/>
                <a:ea typeface="+mn-ea"/>
                <a:cs typeface="+mn-cs"/>
              </a:rPr>
              <a:t>personas</a:t>
            </a:r>
          </a:p>
        </p:txBody>
      </p:sp>
      <p:grpSp>
        <p:nvGrpSpPr>
          <p:cNvPr id="3" name="Groupe 2">
            <a:extLst>
              <a:ext uri="{FF2B5EF4-FFF2-40B4-BE49-F238E27FC236}">
                <a16:creationId xmlns:a16="http://schemas.microsoft.com/office/drawing/2014/main" id="{CDFCBB13-9562-6EDE-584D-96C740CF2E7A}"/>
              </a:ext>
            </a:extLst>
          </p:cNvPr>
          <p:cNvGrpSpPr/>
          <p:nvPr/>
        </p:nvGrpSpPr>
        <p:grpSpPr>
          <a:xfrm>
            <a:off x="537761" y="2437252"/>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48879" y="1426358"/>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Hacer crecer a nuestros empleados </a:t>
            </a:r>
            <a:b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(y futuros empleados) en un ambiente «seguro»</a:t>
            </a:r>
            <a:b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y con «igualdad de oportunidades»</a:t>
            </a:r>
          </a:p>
        </p:txBody>
      </p:sp>
      <p:sp>
        <p:nvSpPr>
          <p:cNvPr id="8" name="Rectangle 7">
            <a:extLst>
              <a:ext uri="{FF2B5EF4-FFF2-40B4-BE49-F238E27FC236}">
                <a16:creationId xmlns:a16="http://schemas.microsoft.com/office/drawing/2014/main" id="{31CAE3C5-590B-3AC4-FFB6-7717574F9F7B}"/>
              </a:ext>
            </a:extLst>
          </p:cNvPr>
          <p:cNvSpPr/>
          <p:nvPr/>
        </p:nvSpPr>
        <p:spPr>
          <a:xfrm>
            <a:off x="6095040" y="243756"/>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s-ES" sz="2000" b="1">
                <a:cs typeface="Segoe UI"/>
              </a:rPr>
              <a:t>Igualdad, discapacidad y diversidad</a:t>
            </a:r>
          </a:p>
        </p:txBody>
      </p:sp>
    </p:spTree>
    <p:extLst>
      <p:ext uri="{BB962C8B-B14F-4D97-AF65-F5344CB8AC3E}">
        <p14:creationId xmlns:p14="http://schemas.microsoft.com/office/powerpoint/2010/main" val="1381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6" name="Connecteur droit 15">
            <a:extLst>
              <a:ext uri="{FF2B5EF4-FFF2-40B4-BE49-F238E27FC236}">
                <a16:creationId xmlns:a16="http://schemas.microsoft.com/office/drawing/2014/main" id="{CACAB14C-5D4C-4EB5-9A0E-93E34549A9CF}"/>
              </a:ext>
            </a:extLst>
          </p:cNvPr>
          <p:cNvCxnSpPr>
            <a:cxnSpLocks/>
          </p:cNvCxnSpPr>
          <p:nvPr/>
        </p:nvCxnSpPr>
        <p:spPr>
          <a:xfrm>
            <a:off x="3707753" y="1412776"/>
            <a:ext cx="1812183"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CDFCBB13-9562-6EDE-584D-96C740CF2E7A}"/>
              </a:ext>
            </a:extLst>
          </p:cNvPr>
          <p:cNvGrpSpPr/>
          <p:nvPr/>
        </p:nvGrpSpPr>
        <p:grpSpPr>
          <a:xfrm>
            <a:off x="537761" y="2619835"/>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29879" y="1553210"/>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Hacer crecer a nuestros empleados </a:t>
            </a:r>
            <a:b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(y futuros empleados) en un ambiente «seguro»</a:t>
            </a:r>
            <a:b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s-ES"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y con «igualdad de oportunidades»</a:t>
            </a:r>
          </a:p>
        </p:txBody>
      </p:sp>
      <p:sp>
        <p:nvSpPr>
          <p:cNvPr id="21" name="Rectangle 20">
            <a:extLst>
              <a:ext uri="{FF2B5EF4-FFF2-40B4-BE49-F238E27FC236}">
                <a16:creationId xmlns:a16="http://schemas.microsoft.com/office/drawing/2014/main" id="{4C6D2611-A857-2C32-4D30-67A501A5826B}"/>
              </a:ext>
            </a:extLst>
          </p:cNvPr>
          <p:cNvSpPr/>
          <p:nvPr/>
        </p:nvSpPr>
        <p:spPr>
          <a:xfrm>
            <a:off x="5634847" y="1192592"/>
            <a:ext cx="6557153" cy="2451697"/>
          </a:xfrm>
          <a:prstGeom prst="rect">
            <a:avLst/>
          </a:prstGeom>
        </p:spPr>
        <p:txBody>
          <a:bodyPr wrap="square" lIns="91440" tIns="45720" rIns="91440" bIns="45720" anchor="t">
            <a:spAutoFit/>
          </a:bodyPr>
          <a:lstStyle/>
          <a:p>
            <a:pPr>
              <a:lnSpc>
                <a:spcPct val="107000"/>
              </a:lnSpc>
              <a:spcAft>
                <a:spcPts val="800"/>
              </a:spcAft>
              <a:defRPr/>
            </a:pPr>
            <a:r>
              <a:rPr lang="es-ES" b="1" u="sng" dirty="0">
                <a:solidFill>
                  <a:prstClr val="white"/>
                </a:solidFill>
                <a:latin typeface="Segoe UI"/>
                <a:cs typeface="Times New Roman"/>
              </a:rPr>
              <a:t>Nuestros empleados están comprometidos</a:t>
            </a:r>
          </a:p>
          <a:p>
            <a:pPr>
              <a:lnSpc>
                <a:spcPct val="107000"/>
              </a:lnSpc>
              <a:spcAft>
                <a:spcPts val="800"/>
              </a:spcAft>
              <a:defRPr/>
            </a:pPr>
            <a:r>
              <a:rPr lang="es-ES" sz="1600" dirty="0">
                <a:solidFill>
                  <a:prstClr val="white"/>
                </a:solidFill>
                <a:latin typeface="Segoe UI"/>
                <a:cs typeface="Times New Roman"/>
              </a:rPr>
              <a:t>Nuestra red </a:t>
            </a:r>
            <a:r>
              <a:rPr lang="es-ES" sz="1600" b="1" dirty="0" err="1">
                <a:solidFill>
                  <a:schemeClr val="accent1"/>
                </a:solidFill>
                <a:latin typeface="Segoe UI"/>
                <a:cs typeface="Times New Roman"/>
              </a:rPr>
              <a:t>Cegid</a:t>
            </a:r>
            <a:r>
              <a:rPr lang="es-ES" sz="1600" b="1" dirty="0">
                <a:solidFill>
                  <a:schemeClr val="accent1"/>
                </a:solidFill>
                <a:latin typeface="Segoe UI"/>
                <a:cs typeface="Times New Roman"/>
              </a:rPr>
              <a:t> </a:t>
            </a:r>
            <a:r>
              <a:rPr lang="es-ES" sz="1600" b="1" dirty="0" err="1">
                <a:solidFill>
                  <a:schemeClr val="accent1"/>
                </a:solidFill>
                <a:latin typeface="Segoe UI"/>
                <a:cs typeface="Times New Roman"/>
              </a:rPr>
              <a:t>Gender</a:t>
            </a:r>
            <a:r>
              <a:rPr lang="es-ES" sz="1600" b="1" dirty="0">
                <a:solidFill>
                  <a:schemeClr val="accent1"/>
                </a:solidFill>
                <a:latin typeface="Segoe UI"/>
                <a:cs typeface="Times New Roman"/>
              </a:rPr>
              <a:t> </a:t>
            </a:r>
            <a:r>
              <a:rPr lang="es-ES" sz="1600" b="1" dirty="0" err="1">
                <a:solidFill>
                  <a:schemeClr val="accent1"/>
                </a:solidFill>
                <a:latin typeface="Segoe UI"/>
                <a:cs typeface="Times New Roman"/>
              </a:rPr>
              <a:t>Equality</a:t>
            </a:r>
            <a:r>
              <a:rPr lang="es-ES" sz="1600" b="1" dirty="0">
                <a:solidFill>
                  <a:schemeClr val="accent1"/>
                </a:solidFill>
                <a:latin typeface="Segoe UI"/>
                <a:cs typeface="Times New Roman"/>
              </a:rPr>
              <a:t> Network</a:t>
            </a:r>
            <a:r>
              <a:rPr lang="es-ES" sz="1600" dirty="0">
                <a:solidFill>
                  <a:prstClr val="white"/>
                </a:solidFill>
                <a:latin typeface="Segoe UI"/>
                <a:cs typeface="Times New Roman"/>
              </a:rPr>
              <a:t>, cuenta con 500 miembros en todo el mundo y 70 voluntarios activos. Divididos en grupos, </a:t>
            </a:r>
            <a:r>
              <a:rPr lang="es-ES" sz="1600" b="1" dirty="0">
                <a:solidFill>
                  <a:schemeClr val="accent1"/>
                </a:solidFill>
                <a:latin typeface="Segoe UI"/>
                <a:cs typeface="Times New Roman"/>
              </a:rPr>
              <a:t>están comprometidos con </a:t>
            </a:r>
            <a:r>
              <a:rPr lang="es-ES" sz="1600" dirty="0">
                <a:solidFill>
                  <a:schemeClr val="bg1">
                    <a:lumMod val="95000"/>
                  </a:schemeClr>
                </a:solidFill>
                <a:latin typeface="Segoe UI"/>
                <a:cs typeface="Times New Roman"/>
              </a:rPr>
              <a:t>la igualdad </a:t>
            </a:r>
            <a:r>
              <a:rPr lang="es-ES" sz="1600" dirty="0">
                <a:solidFill>
                  <a:prstClr val="white"/>
                </a:solidFill>
                <a:latin typeface="Segoe UI"/>
                <a:cs typeface="Times New Roman"/>
              </a:rPr>
              <a:t>de oportunidades profesionales, los modelos femeninos en la tecnología, la lucha contra el sexismo en el lugar de trabajo y la organización de la primera Semana </a:t>
            </a:r>
            <a:r>
              <a:rPr lang="es-ES" sz="1600" dirty="0" err="1">
                <a:solidFill>
                  <a:prstClr val="white"/>
                </a:solidFill>
                <a:latin typeface="Segoe UI"/>
                <a:cs typeface="Times New Roman"/>
              </a:rPr>
              <a:t>Cegid</a:t>
            </a:r>
            <a:r>
              <a:rPr lang="es-ES" sz="1600" dirty="0">
                <a:solidFill>
                  <a:prstClr val="white"/>
                </a:solidFill>
                <a:latin typeface="Segoe UI"/>
                <a:cs typeface="Times New Roman"/>
              </a:rPr>
              <a:t> de la Igualdad de Género.</a:t>
            </a:r>
          </a:p>
          <a:p>
            <a:pPr>
              <a:defRPr/>
            </a:pPr>
            <a:endParaRPr lang="fr-FR" b="1" dirty="0">
              <a:solidFill>
                <a:prstClr val="white"/>
              </a:solidFill>
              <a:latin typeface="Segoe UI"/>
              <a:cs typeface="Times New Roman"/>
            </a:endParaRPr>
          </a:p>
        </p:txBody>
      </p:sp>
      <p:sp>
        <p:nvSpPr>
          <p:cNvPr id="4" name="Rectangle 3">
            <a:extLst>
              <a:ext uri="{FF2B5EF4-FFF2-40B4-BE49-F238E27FC236}">
                <a16:creationId xmlns:a16="http://schemas.microsoft.com/office/drawing/2014/main" id="{1DDC65F9-7AA6-F132-7042-A099195DC6A8}"/>
              </a:ext>
            </a:extLst>
          </p:cNvPr>
          <p:cNvSpPr/>
          <p:nvPr/>
        </p:nvSpPr>
        <p:spPr>
          <a:xfrm>
            <a:off x="6092021" y="191145"/>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s-ES" sz="2000" b="1">
                <a:cs typeface="Segoe UI"/>
              </a:rPr>
              <a:t>Igualdad, discapacidad y diversidad</a:t>
            </a:r>
          </a:p>
        </p:txBody>
      </p:sp>
      <p:grpSp>
        <p:nvGrpSpPr>
          <p:cNvPr id="7" name="Groupe 6">
            <a:extLst>
              <a:ext uri="{FF2B5EF4-FFF2-40B4-BE49-F238E27FC236}">
                <a16:creationId xmlns:a16="http://schemas.microsoft.com/office/drawing/2014/main" id="{77E57E42-4224-96A0-7698-5B0A938AF7FC}"/>
              </a:ext>
            </a:extLst>
          </p:cNvPr>
          <p:cNvGrpSpPr/>
          <p:nvPr/>
        </p:nvGrpSpPr>
        <p:grpSpPr>
          <a:xfrm>
            <a:off x="4539545" y="3565407"/>
            <a:ext cx="7908182" cy="1796774"/>
            <a:chOff x="4424920" y="3141570"/>
            <a:chExt cx="7908182" cy="1796774"/>
          </a:xfrm>
        </p:grpSpPr>
        <p:cxnSp>
          <p:nvCxnSpPr>
            <p:cNvPr id="24" name="Connecteur droit 23">
              <a:extLst>
                <a:ext uri="{FF2B5EF4-FFF2-40B4-BE49-F238E27FC236}">
                  <a16:creationId xmlns:a16="http://schemas.microsoft.com/office/drawing/2014/main" id="{99C133AE-2216-48E8-A964-6947CADE1F63}"/>
                </a:ext>
              </a:extLst>
            </p:cNvPr>
            <p:cNvCxnSpPr>
              <a:cxnSpLocks/>
            </p:cNvCxnSpPr>
            <p:nvPr/>
          </p:nvCxnSpPr>
          <p:spPr>
            <a:xfrm>
              <a:off x="4424920" y="3368833"/>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EDD6CC-FFEF-EBEF-07FA-502434AE8611}"/>
                </a:ext>
              </a:extLst>
            </p:cNvPr>
            <p:cNvSpPr/>
            <p:nvPr/>
          </p:nvSpPr>
          <p:spPr>
            <a:xfrm>
              <a:off x="5571763" y="3141570"/>
              <a:ext cx="6761339" cy="1796774"/>
            </a:xfrm>
            <a:prstGeom prst="rect">
              <a:avLst/>
            </a:prstGeom>
          </p:spPr>
          <p:txBody>
            <a:bodyPr wrap="square" lIns="91440" tIns="45720" rIns="91440" bIns="45720" anchor="t">
              <a:spAutoFit/>
            </a:bodyPr>
            <a:lstStyle/>
            <a:p>
              <a:pPr>
                <a:lnSpc>
                  <a:spcPct val="107000"/>
                </a:lnSpc>
                <a:spcAft>
                  <a:spcPts val="800"/>
                </a:spcAft>
                <a:defRPr/>
              </a:pPr>
              <a:r>
                <a:rPr lang="es-ES" b="1" u="sng">
                  <a:solidFill>
                    <a:prstClr val="white"/>
                  </a:solidFill>
                  <a:latin typeface="Segoe UI"/>
                  <a:cs typeface="Times New Roman"/>
                </a:rPr>
                <a:t>Certificaciones</a:t>
              </a:r>
            </a:p>
            <a:p>
              <a:pPr>
                <a:lnSpc>
                  <a:spcPct val="107000"/>
                </a:lnSpc>
                <a:spcAft>
                  <a:spcPts val="800"/>
                </a:spcAft>
                <a:defRPr/>
              </a:pPr>
              <a:r>
                <a:rPr lang="es-ES" sz="1600">
                  <a:solidFill>
                    <a:prstClr val="white"/>
                  </a:solidFill>
                  <a:latin typeface="Segoe UI"/>
                  <a:cs typeface="Times New Roman"/>
                </a:rPr>
                <a:t>Una vez más, en 2024 obtuvimos la </a:t>
              </a:r>
              <a:r>
                <a:rPr lang="es-ES" sz="1600" b="1">
                  <a:solidFill>
                    <a:prstClr val="white"/>
                  </a:solidFill>
                  <a:latin typeface="Segoe UI"/>
                  <a:cs typeface="Times New Roman"/>
                </a:rPr>
                <a:t>certificación Top Employer </a:t>
              </a:r>
              <a:r>
                <a:rPr lang="es-ES" sz="1600">
                  <a:solidFill>
                    <a:prstClr val="white"/>
                  </a:solidFill>
                  <a:latin typeface="Segoe UI"/>
                  <a:cs typeface="Times New Roman"/>
                </a:rPr>
                <a:t>en Francia, España y Portugal. </a:t>
              </a:r>
            </a:p>
            <a:p>
              <a:pPr marL="285750" indent="-285750">
                <a:lnSpc>
                  <a:spcPct val="107000"/>
                </a:lnSpc>
                <a:spcAft>
                  <a:spcPts val="800"/>
                </a:spcAft>
                <a:buFont typeface="Courier New"/>
                <a:buChar char="o"/>
                <a:defRPr/>
              </a:pP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grpSp>
      <p:sp>
        <p:nvSpPr>
          <p:cNvPr id="8" name="ZoneTexte 7">
            <a:extLst>
              <a:ext uri="{FF2B5EF4-FFF2-40B4-BE49-F238E27FC236}">
                <a16:creationId xmlns:a16="http://schemas.microsoft.com/office/drawing/2014/main" id="{50815EC9-87A8-7AAD-DA8E-92239E5CDE20}"/>
              </a:ext>
            </a:extLst>
          </p:cNvPr>
          <p:cNvSpPr txBox="1"/>
          <p:nvPr/>
        </p:nvSpPr>
        <p:spPr>
          <a:xfrm>
            <a:off x="225850" y="513300"/>
            <a:ext cx="4646014"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dirty="0" err="1">
                <a:ln>
                  <a:noFill/>
                </a:ln>
                <a:solidFill>
                  <a:prstClr val="white"/>
                </a:solidFill>
                <a:effectLst/>
                <a:uLnTx/>
                <a:uFillTx/>
                <a:latin typeface="Segoe UI"/>
                <a:ea typeface="+mn-ea"/>
                <a:cs typeface="+mn-cs"/>
              </a:rPr>
              <a:t>Cegid</a:t>
            </a:r>
            <a:r>
              <a:rPr kumimoji="0" lang="es-ES" sz="3200" b="1" i="0" u="none" strike="noStrike" cap="none" normalizeH="0" baseline="0" noProof="0" dirty="0">
                <a:ln>
                  <a:noFill/>
                </a:ln>
                <a:solidFill>
                  <a:prstClr val="white"/>
                </a:solidFill>
                <a:effectLst/>
                <a:uLnTx/>
                <a:uFillTx/>
                <a:latin typeface="Segoe UI"/>
                <a:ea typeface="+mn-ea"/>
                <a:cs typeface="+mn-cs"/>
              </a:rPr>
              <a:t> y las </a:t>
            </a:r>
            <a:r>
              <a:rPr lang="es-ES" sz="3200" b="1" dirty="0">
                <a:solidFill>
                  <a:prstClr val="white"/>
                </a:solidFill>
                <a:latin typeface="Segoe UI"/>
                <a:ea typeface="+mn-ea"/>
                <a:cs typeface="+mn-cs"/>
              </a:rPr>
              <a:t>personas</a:t>
            </a:r>
          </a:p>
        </p:txBody>
      </p:sp>
      <p:pic>
        <p:nvPicPr>
          <p:cNvPr id="1027" name="Image 19">
            <a:extLst>
              <a:ext uri="{FF2B5EF4-FFF2-40B4-BE49-F238E27FC236}">
                <a16:creationId xmlns:a16="http://schemas.microsoft.com/office/drawing/2014/main" id="{B6FD1937-A802-44E1-8516-FA45C7A6E6A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73064" y="4922458"/>
            <a:ext cx="6081946" cy="10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4128438"/>
          </a:xfrm>
          <a:prstGeom prst="rect">
            <a:avLst/>
          </a:prstGeom>
        </p:spPr>
        <p:txBody>
          <a:bodyPr wrap="square" lIns="91440" tIns="45720" rIns="91440" bIns="45720" anchor="t">
            <a:spAutoFit/>
          </a:bodyPr>
          <a:lstStyle/>
          <a:p>
            <a:pPr>
              <a:lnSpc>
                <a:spcPct val="107000"/>
              </a:lnSpc>
              <a:spcAft>
                <a:spcPts val="800"/>
              </a:spcAft>
            </a:pPr>
            <a:r>
              <a:rPr lang="es-ES" b="1">
                <a:solidFill>
                  <a:schemeClr val="bg1"/>
                </a:solidFill>
                <a:latin typeface="+mj-lt"/>
                <a:ea typeface="Calibri"/>
                <a:cs typeface="Times New Roman"/>
              </a:rPr>
              <a:t>Sensibilización</a:t>
            </a:r>
          </a:p>
          <a:p>
            <a:pPr marL="285750" indent="-285750">
              <a:lnSpc>
                <a:spcPct val="107000"/>
              </a:lnSpc>
              <a:buFont typeface="Arial" panose="020B0604020202020204" pitchFamily="34" charset="0"/>
              <a:buChar char="•"/>
            </a:pPr>
            <a:r>
              <a:rPr lang="es-ES">
                <a:solidFill>
                  <a:schemeClr val="bg1"/>
                </a:solidFill>
                <a:latin typeface="+mj-lt"/>
                <a:ea typeface="Calibri"/>
                <a:cs typeface="Times New Roman"/>
              </a:rPr>
              <a:t>Fresques du Numérique: 80 participantes en 2023, objetivo de </a:t>
            </a:r>
            <a:r>
              <a:rPr lang="es-ES">
                <a:solidFill>
                  <a:srgbClr val="FF5C35"/>
                </a:solidFill>
                <a:latin typeface="+mj-lt"/>
                <a:ea typeface="Calibri"/>
                <a:cs typeface="Times New Roman"/>
              </a:rPr>
              <a:t>1000 participantes en 2024</a:t>
            </a:r>
            <a:r>
              <a:rPr lang="es-ES">
                <a:solidFill>
                  <a:schemeClr val="bg1"/>
                </a:solidFill>
                <a:latin typeface="+mj-lt"/>
                <a:ea typeface="Calibri"/>
                <a:cs typeface="Times New Roman"/>
              </a:rPr>
              <a:t>.</a:t>
            </a:r>
          </a:p>
          <a:p>
            <a:pPr marL="285750" indent="-285750">
              <a:lnSpc>
                <a:spcPct val="107000"/>
              </a:lnSpc>
              <a:buFont typeface="Arial" panose="020B0604020202020204" pitchFamily="34" charset="0"/>
              <a:buChar char="•"/>
            </a:pPr>
            <a:r>
              <a:rPr lang="es-ES">
                <a:solidFill>
                  <a:schemeClr val="bg1"/>
                </a:solidFill>
                <a:latin typeface="+mj-lt"/>
                <a:ea typeface="Calibri"/>
                <a:cs typeface="Times New Roman"/>
              </a:rPr>
              <a:t>Integrar las cuestiones ESG y de Responsabilidad digital en el </a:t>
            </a:r>
            <a:r>
              <a:rPr lang="es-ES">
                <a:solidFill>
                  <a:srgbClr val="FF5C35"/>
                </a:solidFill>
                <a:latin typeface="+mj-lt"/>
                <a:ea typeface="Calibri"/>
                <a:cs typeface="Times New Roman"/>
              </a:rPr>
              <a:t>programa de iniciación </a:t>
            </a:r>
            <a:r>
              <a:rPr lang="es-ES">
                <a:solidFill>
                  <a:schemeClr val="bg1"/>
                </a:solidFill>
                <a:latin typeface="+mj-lt"/>
                <a:ea typeface="Calibri"/>
                <a:cs typeface="Times New Roman"/>
              </a:rPr>
              <a:t>de </a:t>
            </a:r>
            <a:r>
              <a:rPr lang="es-ES">
                <a:solidFill>
                  <a:srgbClr val="FF5C35"/>
                </a:solidFill>
                <a:latin typeface="+mj-lt"/>
                <a:ea typeface="Calibri"/>
                <a:cs typeface="Times New Roman"/>
              </a:rPr>
              <a:t>los nuevos empleados.</a:t>
            </a:r>
          </a:p>
          <a:p>
            <a:pPr>
              <a:lnSpc>
                <a:spcPct val="107000"/>
              </a:lnSpc>
            </a:pPr>
            <a:endParaRPr lang="fr-FR" dirty="0">
              <a:solidFill>
                <a:schemeClr val="bg1"/>
              </a:solidFill>
              <a:effectLst/>
              <a:latin typeface="+mj-lt"/>
              <a:ea typeface="Calibri"/>
              <a:cs typeface="Times New Roman"/>
            </a:endParaRPr>
          </a:p>
          <a:p>
            <a:pPr>
              <a:lnSpc>
                <a:spcPct val="107000"/>
              </a:lnSpc>
            </a:pPr>
            <a:r>
              <a:rPr lang="es-ES" b="1">
                <a:solidFill>
                  <a:schemeClr val="bg1"/>
                </a:solidFill>
                <a:latin typeface="+mj-lt"/>
                <a:ea typeface="Calibri"/>
                <a:cs typeface="Times New Roman"/>
              </a:rPr>
              <a:t>Cursos de formación</a:t>
            </a:r>
          </a:p>
          <a:p>
            <a:pPr marL="285750" indent="-285750">
              <a:lnSpc>
                <a:spcPct val="107000"/>
              </a:lnSpc>
              <a:buFont typeface="Arial" panose="020B0604020202020204" pitchFamily="34" charset="0"/>
              <a:buChar char="•"/>
            </a:pPr>
            <a:r>
              <a:rPr lang="es-ES">
                <a:solidFill>
                  <a:schemeClr val="bg1"/>
                </a:solidFill>
                <a:effectLst/>
                <a:latin typeface="+mj-lt"/>
                <a:ea typeface="Calibri"/>
                <a:cs typeface="Times New Roman"/>
              </a:rPr>
              <a:t>Nombramiento de enlaces internos de CO2 en los departamentos afectados y formación en contabilidad del carbono.</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s-ES" sz="3200" b="1" i="0" u="none" strike="noStrike" cap="none" normalizeH="0" baseline="0" noProof="0">
                <a:ln>
                  <a:noFill/>
                </a:ln>
                <a:solidFill>
                  <a:prstClr val="white"/>
                </a:solidFill>
                <a:effectLst/>
                <a:uLnTx/>
                <a:uFillTx/>
                <a:latin typeface="Segoe UI"/>
                <a:ea typeface="+mn-ea"/>
                <a:cs typeface="+mn-cs"/>
              </a:rPr>
              <a:t>Cegid para el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s-ES" i="1">
                <a:solidFill>
                  <a:schemeClr val="bg1"/>
                </a:solidFill>
                <a:latin typeface="Segoe UI" panose="020B0502040204020203" pitchFamily="34" charset="0"/>
                <a:cs typeface="Times New Roman" panose="02020603050405020304" pitchFamily="18" charset="0"/>
              </a:rPr>
              <a:t>Reducir nuestro impacto medioambiental y luchar contra el cambio climático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212976"/>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2842436929"/>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0B17CCF736C4196B5C61061A418DF" ma:contentTypeVersion="12" ma:contentTypeDescription="Crée un document." ma:contentTypeScope="" ma:versionID="2ac6d5fce71924cfcb27f63b962086a1">
  <xsd:schema xmlns:xsd="http://www.w3.org/2001/XMLSchema" xmlns:xs="http://www.w3.org/2001/XMLSchema" xmlns:p="http://schemas.microsoft.com/office/2006/metadata/properties" xmlns:ns2="0280676a-34e1-4805-8920-66054ed015d9" xmlns:ns3="c40dcb18-b079-4235-b104-1191d3a3ae39" targetNamespace="http://schemas.microsoft.com/office/2006/metadata/properties" ma:root="true" ma:fieldsID="bb67ce4b2ac7ce2ec150eb296c32ac56" ns2:_="" ns3:_="">
    <xsd:import namespace="0280676a-34e1-4805-8920-66054ed015d9"/>
    <xsd:import namespace="c40dcb18-b079-4235-b104-1191d3a3ae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0676a-34e1-4805-8920-66054ed01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dcb18-b079-4235-b104-1191d3a3ae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6173b237-29ce-467f-a464-ef2bd675ecda}" ma:internalName="TaxCatchAll" ma:showField="CatchAllData" ma:web="c40dcb18-b079-4235-b104-1191d3a3a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0dcb18-b079-4235-b104-1191d3a3ae39" xsi:nil="true"/>
    <lcf76f155ced4ddcb4097134ff3c332f xmlns="0280676a-34e1-4805-8920-66054ed015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BDFA33-7089-453C-9559-84C60C6040EA}">
  <ds:schemaRefs>
    <ds:schemaRef ds:uri="http://schemas.microsoft.com/sharepoint/v3/contenttype/forms"/>
  </ds:schemaRefs>
</ds:datastoreItem>
</file>

<file path=customXml/itemProps2.xml><?xml version="1.0" encoding="utf-8"?>
<ds:datastoreItem xmlns:ds="http://schemas.openxmlformats.org/officeDocument/2006/customXml" ds:itemID="{7D2CC7C2-0989-4F22-BF03-C39C159F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0676a-34e1-4805-8920-66054ed015d9"/>
    <ds:schemaRef ds:uri="c40dcb18-b079-4235-b104-1191d3a3a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21D05-07A8-443F-BB56-3BA52C49FC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d501683-149b-4d1c-86f9-2f5b6253c4a2"/>
    <ds:schemaRef ds:uri="http://www.w3.org/XML/1998/namespace"/>
    <ds:schemaRef ds:uri="http://purl.org/dc/terms/"/>
    <ds:schemaRef ds:uri="http://purl.org/dc/elements/1.1/"/>
    <ds:schemaRef ds:uri="http://schemas.openxmlformats.org/package/2006/metadata/core-properties"/>
    <ds:schemaRef ds:uri="35ec2eb4-338c-4d2f-a051-d2bc334c38b8"/>
    <ds:schemaRef ds:uri="c40dcb18-b079-4235-b104-1191d3a3ae39"/>
    <ds:schemaRef ds:uri="0280676a-34e1-4805-8920-66054ed015d9"/>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10238</TotalTime>
  <Words>1430</Words>
  <Application>Microsoft Office PowerPoint</Application>
  <PresentationFormat>Grand écran</PresentationFormat>
  <Paragraphs>147</Paragraphs>
  <Slides>15</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Arial</vt:lpstr>
      <vt:lpstr>Arial,Sans-Serif</vt:lpstr>
      <vt:lpstr>Calibri</vt:lpstr>
      <vt:lpstr>Calibri Light</vt:lpstr>
      <vt:lpstr>Courier New</vt:lpstr>
      <vt:lpstr>Courier New,monospace</vt:lpstr>
      <vt:lpstr>Segoe UI</vt:lpstr>
      <vt:lpstr>Symbol</vt:lpstr>
      <vt:lpstr>Wingdings</vt:lpstr>
      <vt:lpstr>Wingdings,Sans-Serif</vt:lpstr>
      <vt:lpstr>Cegid_TemplateFR_V2_010818</vt:lpstr>
      <vt:lpstr>1_Cegid_TemplateFR_V2_010818</vt:lpstr>
      <vt:lpstr>ESG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Max Gruyelle</cp:lastModifiedBy>
  <cp:revision>122</cp:revision>
  <cp:lastPrinted>2022-03-10T07:19:26Z</cp:lastPrinted>
  <dcterms:created xsi:type="dcterms:W3CDTF">2019-07-03T10:27:12Z</dcterms:created>
  <dcterms:modified xsi:type="dcterms:W3CDTF">2024-04-08T13:22:30Z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0x0101005AC0B17CCF736C4196B5C61061A418DF</vt:lpwstr>
  </property>
</Properties>
</file>